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3" d="100"/>
          <a:sy n="83" d="100"/>
        </p:scale>
        <p:origin x="6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63174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154892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72744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50358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580403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ABF45216-E076-42E5-B63D-89C5C1849992}" type="datetimeFigureOut">
              <a:rPr lang="ar-EG" smtClean="0"/>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284862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ABF45216-E076-42E5-B63D-89C5C1849992}" type="datetimeFigureOut">
              <a:rPr lang="ar-EG" smtClean="0"/>
              <a:t>23/07/1441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108658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ABF45216-E076-42E5-B63D-89C5C1849992}" type="datetimeFigureOut">
              <a:rPr lang="ar-EG" smtClean="0"/>
              <a:t>23/07/1441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61736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BF45216-E076-42E5-B63D-89C5C1849992}" type="datetimeFigureOut">
              <a:rPr lang="ar-EG" smtClean="0"/>
              <a:t>23/07/1441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195501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ABF45216-E076-42E5-B63D-89C5C1849992}" type="datetimeFigureOut">
              <a:rPr lang="ar-EG" smtClean="0"/>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90643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ABF45216-E076-42E5-B63D-89C5C1849992}" type="datetimeFigureOut">
              <a:rPr lang="ar-EG" smtClean="0"/>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28288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BD1DE66-E599-4C1A-9D95-E5258895114D}" type="slidenum">
              <a:rPr lang="ar-EG" smtClean="0"/>
              <a:t>‹#›</a:t>
            </a:fld>
            <a:endParaRPr lang="ar-EG"/>
          </a:p>
        </p:txBody>
      </p:sp>
    </p:spTree>
    <p:extLst>
      <p:ext uri="{BB962C8B-B14F-4D97-AF65-F5344CB8AC3E}">
        <p14:creationId xmlns:p14="http://schemas.microsoft.com/office/powerpoint/2010/main" val="688277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332509"/>
            <a:ext cx="10835046" cy="6407925"/>
          </a:xfrm>
        </p:spPr>
        <p:txBody>
          <a:bodyPr>
            <a:normAutofit lnSpcReduction="10000"/>
          </a:bodyPr>
          <a:lstStyle/>
          <a:p>
            <a:r>
              <a:rPr lang="ar-SA" sz="3600" dirty="0" smtClean="0">
                <a:solidFill>
                  <a:srgbClr val="FF0000"/>
                </a:solidFill>
                <a:latin typeface="Impact" panose="020B0806030902050204" pitchFamily="34" charset="0"/>
                <a:cs typeface="PT Bold Heading" panose="02010400000000000000" pitchFamily="2" charset="-78"/>
              </a:rPr>
              <a:t>محاضرات مقرر</a:t>
            </a:r>
          </a:p>
          <a:p>
            <a:r>
              <a:rPr lang="ar-SA" sz="3600" dirty="0" smtClean="0">
                <a:solidFill>
                  <a:srgbClr val="FF0000"/>
                </a:solidFill>
                <a:latin typeface="Impact" panose="020B0806030902050204" pitchFamily="34" charset="0"/>
                <a:cs typeface="PT Bold Heading" panose="02010400000000000000" pitchFamily="2" charset="-78"/>
              </a:rPr>
              <a:t> </a:t>
            </a:r>
            <a:r>
              <a:rPr lang="ar-SA" sz="3600" dirty="0" smtClean="0">
                <a:latin typeface="Impact" panose="020B0806030902050204" pitchFamily="34" charset="0"/>
                <a:cs typeface="PT Bold Heading" panose="02010400000000000000" pitchFamily="2" charset="-78"/>
              </a:rPr>
              <a:t>الأصول الاجتماعية والفلسفية للتربية</a:t>
            </a:r>
          </a:p>
          <a:p>
            <a:r>
              <a:rPr lang="ar-SA" sz="3600" dirty="0" smtClean="0">
                <a:solidFill>
                  <a:srgbClr val="FF0000"/>
                </a:solidFill>
                <a:latin typeface="Impact" panose="020B0806030902050204" pitchFamily="34" charset="0"/>
                <a:cs typeface="PT Bold Heading" panose="02010400000000000000" pitchFamily="2" charset="-78"/>
              </a:rPr>
              <a:t>الفرقة الرابعة " عام"</a:t>
            </a:r>
          </a:p>
          <a:p>
            <a:r>
              <a:rPr lang="ar-SA" sz="3600" dirty="0" smtClean="0">
                <a:solidFill>
                  <a:srgbClr val="FF0000"/>
                </a:solidFill>
                <a:latin typeface="Impact" panose="020B0806030902050204" pitchFamily="34" charset="0"/>
                <a:cs typeface="PT Bold Heading" panose="02010400000000000000" pitchFamily="2" charset="-78"/>
              </a:rPr>
              <a:t>جميع </a:t>
            </a:r>
            <a:r>
              <a:rPr lang="ar-SA" sz="3600" dirty="0" smtClean="0">
                <a:solidFill>
                  <a:srgbClr val="FF0000"/>
                </a:solidFill>
                <a:latin typeface="Impact" panose="020B0806030902050204" pitchFamily="34" charset="0"/>
                <a:cs typeface="PT Bold Heading" panose="02010400000000000000" pitchFamily="2" charset="-78"/>
              </a:rPr>
              <a:t>الشعب</a:t>
            </a:r>
          </a:p>
          <a:p>
            <a:r>
              <a:rPr lang="ar-SA" sz="3600" dirty="0" smtClean="0">
                <a:solidFill>
                  <a:srgbClr val="FF0000"/>
                </a:solidFill>
                <a:latin typeface="Impact" panose="020B0806030902050204" pitchFamily="34" charset="0"/>
                <a:cs typeface="PT Bold Heading" panose="02010400000000000000" pitchFamily="2" charset="-78"/>
              </a:rPr>
              <a:t>المحاضرة الأولى</a:t>
            </a:r>
            <a:endParaRPr lang="ar-SA" sz="3600" dirty="0" smtClean="0">
              <a:solidFill>
                <a:srgbClr val="FF0000"/>
              </a:solidFill>
              <a:latin typeface="Impact" panose="020B0806030902050204" pitchFamily="34" charset="0"/>
              <a:cs typeface="PT Bold Heading" panose="02010400000000000000" pitchFamily="2" charset="-78"/>
            </a:endParaRPr>
          </a:p>
          <a:p>
            <a:r>
              <a:rPr lang="ar-SA" sz="3600" dirty="0" smtClean="0">
                <a:latin typeface="Impact" panose="020B0806030902050204" pitchFamily="34" charset="0"/>
                <a:cs typeface="PT Bold Heading" panose="02010400000000000000" pitchFamily="2" charset="-78"/>
              </a:rPr>
              <a:t>إعداد</a:t>
            </a:r>
          </a:p>
          <a:p>
            <a:r>
              <a:rPr lang="ar-SA" sz="3600" dirty="0">
                <a:solidFill>
                  <a:srgbClr val="FF0000"/>
                </a:solidFill>
                <a:latin typeface="Impact" panose="020B0806030902050204" pitchFamily="34" charset="0"/>
                <a:cs typeface="PT Bold Heading" panose="02010400000000000000" pitchFamily="2" charset="-78"/>
              </a:rPr>
              <a:t> </a:t>
            </a:r>
            <a:r>
              <a:rPr lang="ar-SA" sz="3600" dirty="0" err="1" smtClean="0">
                <a:solidFill>
                  <a:srgbClr val="FF0000"/>
                </a:solidFill>
                <a:latin typeface="Impact" panose="020B0806030902050204" pitchFamily="34" charset="0"/>
                <a:cs typeface="PT Bold Heading" panose="02010400000000000000" pitchFamily="2" charset="-78"/>
              </a:rPr>
              <a:t>أ.د</a:t>
            </a:r>
            <a:r>
              <a:rPr lang="ar-SA" sz="3600" dirty="0" smtClean="0">
                <a:solidFill>
                  <a:srgbClr val="FF0000"/>
                </a:solidFill>
                <a:latin typeface="Impact" panose="020B0806030902050204" pitchFamily="34" charset="0"/>
                <a:cs typeface="PT Bold Heading" panose="02010400000000000000" pitchFamily="2" charset="-78"/>
              </a:rPr>
              <a:t>. هاني محمد يونس</a:t>
            </a:r>
          </a:p>
          <a:p>
            <a:r>
              <a:rPr lang="ar-SA" sz="3600" dirty="0" smtClean="0">
                <a:solidFill>
                  <a:srgbClr val="FF0000"/>
                </a:solidFill>
                <a:latin typeface="Impact" panose="020B0806030902050204" pitchFamily="34" charset="0"/>
                <a:cs typeface="PT Bold Heading" panose="02010400000000000000" pitchFamily="2" charset="-78"/>
              </a:rPr>
              <a:t>د. شحته سعد </a:t>
            </a:r>
            <a:r>
              <a:rPr lang="ar-SA" sz="3600" dirty="0" err="1" smtClean="0">
                <a:solidFill>
                  <a:srgbClr val="FF0000"/>
                </a:solidFill>
                <a:latin typeface="Impact" panose="020B0806030902050204" pitchFamily="34" charset="0"/>
                <a:cs typeface="PT Bold Heading" panose="02010400000000000000" pitchFamily="2" charset="-78"/>
              </a:rPr>
              <a:t>موافي</a:t>
            </a:r>
            <a:endParaRPr lang="ar-SA" sz="3600" dirty="0" smtClean="0">
              <a:solidFill>
                <a:srgbClr val="FF0000"/>
              </a:solidFill>
              <a:latin typeface="Impact" panose="020B0806030902050204" pitchFamily="34" charset="0"/>
              <a:cs typeface="PT Bold Heading" panose="02010400000000000000" pitchFamily="2" charset="-78"/>
            </a:endParaRPr>
          </a:p>
          <a:p>
            <a:r>
              <a:rPr lang="ar-SA" sz="3600" dirty="0">
                <a:solidFill>
                  <a:srgbClr val="FF0000"/>
                </a:solidFill>
                <a:latin typeface="Impact" panose="020B0806030902050204" pitchFamily="34" charset="0"/>
                <a:cs typeface="PT Bold Heading" panose="02010400000000000000" pitchFamily="2" charset="-78"/>
              </a:rPr>
              <a:t>د. نجلاء أحمد شاهين </a:t>
            </a:r>
          </a:p>
          <a:p>
            <a:r>
              <a:rPr lang="ar-EG" sz="3600" dirty="0" smtClean="0">
                <a:latin typeface="Impact" panose="020B0806030902050204" pitchFamily="34" charset="0"/>
                <a:cs typeface="PT Bold Heading" panose="02010400000000000000" pitchFamily="2" charset="-78"/>
              </a:rPr>
              <a:t>قسم </a:t>
            </a:r>
            <a:r>
              <a:rPr lang="ar-EG" sz="3600" dirty="0">
                <a:latin typeface="Impact" panose="020B0806030902050204" pitchFamily="34" charset="0"/>
                <a:cs typeface="PT Bold Heading" panose="02010400000000000000" pitchFamily="2" charset="-78"/>
              </a:rPr>
              <a:t>أصول التربية</a:t>
            </a:r>
          </a:p>
          <a:p>
            <a:r>
              <a:rPr lang="ar-EG" sz="3600" dirty="0">
                <a:latin typeface="Impact" panose="020B0806030902050204" pitchFamily="34" charset="0"/>
                <a:cs typeface="PT Bold Heading" panose="02010400000000000000" pitchFamily="2" charset="-78"/>
              </a:rPr>
              <a:t> كلية التربية- جامعة بنها</a:t>
            </a:r>
          </a:p>
          <a:p>
            <a:endParaRPr lang="ar-EG" sz="3600" dirty="0">
              <a:solidFill>
                <a:srgbClr val="FF0000"/>
              </a:solidFill>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247885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dirty="0">
                <a:cs typeface="PT Bold Heading" panose="02010400000000000000" pitchFamily="2" charset="-78"/>
              </a:rPr>
              <a:t>العلاقة بين الفلسفة والتربية علاقة وثيقة ومتبادلة، والدليل على ذلك أنه من الصعب أن نقدم تعريفاً للتربية دون أن يطابق تعريفنا فلسفة ما، الأمر الذى دعا البعض إلى القول بأن الفلسفة والتربية مظهران مختلفان </a:t>
            </a:r>
            <a:r>
              <a:rPr lang="ar-SA" sz="3200" dirty="0" err="1">
                <a:cs typeface="PT Bold Heading" panose="02010400000000000000" pitchFamily="2" charset="-78"/>
              </a:rPr>
              <a:t>لشئ</a:t>
            </a:r>
            <a:r>
              <a:rPr lang="ar-SA" sz="3200" dirty="0">
                <a:cs typeface="PT Bold Heading" panose="02010400000000000000" pitchFamily="2" charset="-78"/>
              </a:rPr>
              <a:t> واحد، يمثل أحدهما فلسفة الحياة، ويمثل الآخر طريق تنفيذ هذه الفلسفة </a:t>
            </a:r>
            <a:r>
              <a:rPr lang="ar-SA" sz="3200" dirty="0" err="1">
                <a:cs typeface="PT Bold Heading" panose="02010400000000000000" pitchFamily="2" charset="-78"/>
              </a:rPr>
              <a:t>فى</a:t>
            </a:r>
            <a:r>
              <a:rPr lang="ar-SA" sz="3200" dirty="0">
                <a:cs typeface="PT Bold Heading" panose="02010400000000000000" pitchFamily="2" charset="-78"/>
              </a:rPr>
              <a:t> شئون الإنسان0 </a:t>
            </a:r>
            <a:endParaRPr lang="en-US" sz="3200" dirty="0">
              <a:cs typeface="PT Bold Heading" panose="02010400000000000000" pitchFamily="2" charset="-78"/>
            </a:endParaRPr>
          </a:p>
          <a:p>
            <a:pPr algn="r"/>
            <a:r>
              <a:rPr lang="ar-SA" sz="3200" dirty="0">
                <a:cs typeface="PT Bold Heading" panose="02010400000000000000" pitchFamily="2" charset="-78"/>
              </a:rPr>
              <a:t>	فالتربية </a:t>
            </a:r>
            <a:r>
              <a:rPr lang="ar-SA" sz="3200" dirty="0" err="1">
                <a:cs typeface="PT Bold Heading" panose="02010400000000000000" pitchFamily="2" charset="-78"/>
              </a:rPr>
              <a:t>هى</a:t>
            </a:r>
            <a:r>
              <a:rPr lang="ar-SA" sz="3200" dirty="0">
                <a:cs typeface="PT Bold Heading" panose="02010400000000000000" pitchFamily="2" charset="-78"/>
              </a:rPr>
              <a:t> الجانب </a:t>
            </a:r>
            <a:r>
              <a:rPr lang="ar-SA" sz="3200" dirty="0" err="1">
                <a:cs typeface="PT Bold Heading" panose="02010400000000000000" pitchFamily="2" charset="-78"/>
              </a:rPr>
              <a:t>التطبيقى</a:t>
            </a:r>
            <a:r>
              <a:rPr lang="ar-SA" sz="3200" dirty="0">
                <a:cs typeface="PT Bold Heading" panose="02010400000000000000" pitchFamily="2" charset="-78"/>
              </a:rPr>
              <a:t> للفلسفة، وهى الوسيلة العملية لتحقيق المثل العليا بعبارة أخرى يمكن القول أن الفلسفة </a:t>
            </a:r>
            <a:r>
              <a:rPr lang="ar-SA" sz="3200" dirty="0" err="1">
                <a:cs typeface="PT Bold Heading" panose="02010400000000000000" pitchFamily="2" charset="-78"/>
              </a:rPr>
              <a:t>هى</a:t>
            </a:r>
            <a:r>
              <a:rPr lang="ar-SA" sz="3200" dirty="0">
                <a:cs typeface="PT Bold Heading" panose="02010400000000000000" pitchFamily="2" charset="-78"/>
              </a:rPr>
              <a:t> الجانب </a:t>
            </a:r>
            <a:r>
              <a:rPr lang="ar-SA" sz="3200" dirty="0" err="1">
                <a:cs typeface="PT Bold Heading" panose="02010400000000000000" pitchFamily="2" charset="-78"/>
              </a:rPr>
              <a:t>النظرى</a:t>
            </a:r>
            <a:r>
              <a:rPr lang="ar-SA" sz="3200" dirty="0">
                <a:cs typeface="PT Bold Heading" panose="02010400000000000000" pitchFamily="2" charset="-78"/>
              </a:rPr>
              <a:t> والتربية </a:t>
            </a:r>
            <a:r>
              <a:rPr lang="ar-SA" sz="3200" dirty="0" err="1">
                <a:cs typeface="PT Bold Heading" panose="02010400000000000000" pitchFamily="2" charset="-78"/>
              </a:rPr>
              <a:t>هى</a:t>
            </a:r>
            <a:r>
              <a:rPr lang="ar-SA" sz="3200" dirty="0">
                <a:cs typeface="PT Bold Heading" panose="02010400000000000000" pitchFamily="2" charset="-78"/>
              </a:rPr>
              <a:t> الجانب </a:t>
            </a:r>
            <a:r>
              <a:rPr lang="ar-SA" sz="3200" dirty="0" err="1">
                <a:cs typeface="PT Bold Heading" panose="02010400000000000000" pitchFamily="2" charset="-78"/>
              </a:rPr>
              <a:t>العملى</a:t>
            </a:r>
            <a:r>
              <a:rPr lang="ar-SA" sz="3200" dirty="0">
                <a:cs typeface="PT Bold Heading" panose="02010400000000000000" pitchFamily="2" charset="-78"/>
              </a:rPr>
              <a:t> لنفس الشئ0 </a:t>
            </a:r>
            <a:endParaRPr lang="en-US" sz="3200" dirty="0">
              <a:cs typeface="PT Bold Heading" panose="02010400000000000000" pitchFamily="2" charset="-78"/>
            </a:endParaRPr>
          </a:p>
          <a:p>
            <a:pPr algn="r"/>
            <a:r>
              <a:rPr lang="ar-SA" sz="3200" dirty="0">
                <a:cs typeface="PT Bold Heading" panose="02010400000000000000" pitchFamily="2" charset="-78"/>
              </a:rPr>
              <a:t>	وقد أكد الفيلسوف الكبير جون </a:t>
            </a:r>
            <a:r>
              <a:rPr lang="ar-SA" sz="3200" dirty="0" err="1">
                <a:cs typeface="PT Bold Heading" panose="02010400000000000000" pitchFamily="2" charset="-78"/>
              </a:rPr>
              <a:t>ديوى</a:t>
            </a:r>
            <a:r>
              <a:rPr lang="ar-SA" sz="3200" dirty="0">
                <a:cs typeface="PT Bold Heading" panose="02010400000000000000" pitchFamily="2" charset="-78"/>
              </a:rPr>
              <a:t> هذا المعنى بطريقة أخرى حينما قال : "أن الفلسفة </a:t>
            </a:r>
            <a:r>
              <a:rPr lang="ar-SA" sz="3200" dirty="0" err="1">
                <a:cs typeface="PT Bold Heading" panose="02010400000000000000" pitchFamily="2" charset="-78"/>
              </a:rPr>
              <a:t>هى</a:t>
            </a:r>
            <a:r>
              <a:rPr lang="ar-SA" sz="3200" dirty="0">
                <a:cs typeface="PT Bold Heading" panose="02010400000000000000" pitchFamily="2" charset="-78"/>
              </a:rPr>
              <a:t> النظرية العامة للتربية معنى ذلك أنه لا تربية بدون فلسفة ولا فلسفة بدون تربية0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dirty="0" smtClean="0">
                <a:solidFill>
                  <a:srgbClr val="FF0000"/>
                </a:solidFill>
                <a:cs typeface="PT Bold Heading" panose="02010400000000000000" pitchFamily="2" charset="-78"/>
              </a:rPr>
              <a:t>2-العلاقة </a:t>
            </a:r>
            <a:r>
              <a:rPr lang="ar-SA" dirty="0">
                <a:solidFill>
                  <a:srgbClr val="FF0000"/>
                </a:solidFill>
                <a:cs typeface="PT Bold Heading" panose="02010400000000000000" pitchFamily="2" charset="-78"/>
              </a:rPr>
              <a:t>بين الفلسفة </a:t>
            </a:r>
            <a:r>
              <a:rPr lang="ar-SA" dirty="0" smtClean="0">
                <a:solidFill>
                  <a:srgbClr val="FF0000"/>
                </a:solidFill>
                <a:cs typeface="PT Bold Heading" panose="02010400000000000000" pitchFamily="2" charset="-78"/>
              </a:rPr>
              <a:t>والتربية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202219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dirty="0">
                <a:cs typeface="PT Bold Heading" panose="02010400000000000000" pitchFamily="2" charset="-78"/>
              </a:rPr>
              <a:t>وإذا كنا نعتبر </a:t>
            </a:r>
            <a:r>
              <a:rPr lang="ar-SA" sz="3200" dirty="0" smtClean="0">
                <a:cs typeface="PT Bold Heading" panose="02010400000000000000" pitchFamily="2" charset="-78"/>
              </a:rPr>
              <a:t>التربية نشاطا </a:t>
            </a:r>
            <a:r>
              <a:rPr lang="ar-SA" sz="3200" dirty="0" err="1" smtClean="0">
                <a:cs typeface="PT Bold Heading" panose="02010400000000000000" pitchFamily="2" charset="-78"/>
              </a:rPr>
              <a:t>إنسانىا</a:t>
            </a:r>
            <a:r>
              <a:rPr lang="ar-SA" sz="3200" dirty="0" smtClean="0">
                <a:cs typeface="PT Bold Heading" panose="02010400000000000000" pitchFamily="2" charset="-78"/>
              </a:rPr>
              <a:t> </a:t>
            </a:r>
            <a:r>
              <a:rPr lang="ar-SA" sz="3200" dirty="0">
                <a:cs typeface="PT Bold Heading" panose="02010400000000000000" pitchFamily="2" charset="-78"/>
              </a:rPr>
              <a:t>يحدث </a:t>
            </a:r>
            <a:r>
              <a:rPr lang="ar-SA" sz="3200" dirty="0" err="1">
                <a:cs typeface="PT Bold Heading" panose="02010400000000000000" pitchFamily="2" charset="-78"/>
              </a:rPr>
              <a:t>فى</a:t>
            </a:r>
            <a:r>
              <a:rPr lang="ar-SA" sz="3200" dirty="0">
                <a:cs typeface="PT Bold Heading" panose="02010400000000000000" pitchFamily="2" charset="-78"/>
              </a:rPr>
              <a:t> المجتمع ، ويهدف إلى المحافظة على استمرار هذا المجتمع، وذلك بنقل التراث </a:t>
            </a:r>
            <a:r>
              <a:rPr lang="ar-SA" sz="3200" dirty="0" err="1">
                <a:cs typeface="PT Bold Heading" panose="02010400000000000000" pitchFamily="2" charset="-78"/>
              </a:rPr>
              <a:t>الثقافى</a:t>
            </a:r>
            <a:r>
              <a:rPr lang="ar-SA" sz="3200" dirty="0">
                <a:cs typeface="PT Bold Heading" panose="02010400000000000000" pitchFamily="2" charset="-78"/>
              </a:rPr>
              <a:t> من جيل الكبار إلى جيل الصغار، ولكى يقوم المربى بدوره </a:t>
            </a:r>
            <a:r>
              <a:rPr lang="ar-SA" sz="3200" dirty="0" err="1">
                <a:cs typeface="PT Bold Heading" panose="02010400000000000000" pitchFamily="2" charset="-78"/>
              </a:rPr>
              <a:t>فى</a:t>
            </a:r>
            <a:r>
              <a:rPr lang="ar-SA" sz="3200" dirty="0">
                <a:cs typeface="PT Bold Heading" panose="02010400000000000000" pitchFamily="2" charset="-78"/>
              </a:rPr>
              <a:t> هذا النشاط </a:t>
            </a:r>
            <a:r>
              <a:rPr lang="ar-SA" sz="3200" dirty="0" err="1">
                <a:cs typeface="PT Bold Heading" panose="02010400000000000000" pitchFamily="2" charset="-78"/>
              </a:rPr>
              <a:t>التربوى</a:t>
            </a:r>
            <a:r>
              <a:rPr lang="ar-SA" sz="3200" dirty="0">
                <a:cs typeface="PT Bold Heading" panose="02010400000000000000" pitchFamily="2" charset="-78"/>
              </a:rPr>
              <a:t> وينخرط فيه عليه أن يحدد موقفه من مشاكل كثيرة يتوقف عليها تنفيذ </a:t>
            </a:r>
            <a:r>
              <a:rPr lang="ar-SA" sz="3200" dirty="0">
                <a:solidFill>
                  <a:srgbClr val="FF0000"/>
                </a:solidFill>
                <a:cs typeface="PT Bold Heading" panose="02010400000000000000" pitchFamily="2" charset="-78"/>
              </a:rPr>
              <a:t>ذلك النشاط، مثل </a:t>
            </a:r>
            <a:r>
              <a:rPr lang="ar-SA" sz="3200" dirty="0">
                <a:cs typeface="PT Bold Heading" panose="02010400000000000000" pitchFamily="2" charset="-78"/>
              </a:rPr>
              <a:t>: </a:t>
            </a:r>
            <a:endParaRPr lang="en-US" sz="3200" dirty="0">
              <a:cs typeface="PT Bold Heading" panose="02010400000000000000" pitchFamily="2" charset="-78"/>
            </a:endParaRPr>
          </a:p>
          <a:p>
            <a:pPr algn="r"/>
            <a:r>
              <a:rPr lang="ar-SA" sz="3200" dirty="0">
                <a:cs typeface="PT Bold Heading" panose="02010400000000000000" pitchFamily="2" charset="-78"/>
              </a:rPr>
              <a:t>1-مشكلة تحديد أهداف النشاط </a:t>
            </a:r>
            <a:r>
              <a:rPr lang="ar-SA" sz="3200" dirty="0" err="1">
                <a:cs typeface="PT Bold Heading" panose="02010400000000000000" pitchFamily="2" charset="-78"/>
              </a:rPr>
              <a:t>التربوى</a:t>
            </a:r>
            <a:r>
              <a:rPr lang="ar-SA" sz="3200" dirty="0">
                <a:cs typeface="PT Bold Heading" panose="02010400000000000000" pitchFamily="2" charset="-78"/>
              </a:rPr>
              <a:t> المتمثلة </a:t>
            </a:r>
            <a:r>
              <a:rPr lang="ar-SA" sz="3200" dirty="0" err="1">
                <a:cs typeface="PT Bold Heading" panose="02010400000000000000" pitchFamily="2" charset="-78"/>
              </a:rPr>
              <a:t>فى</a:t>
            </a:r>
            <a:r>
              <a:rPr lang="ar-SA" sz="3200" dirty="0">
                <a:cs typeface="PT Bold Heading" panose="02010400000000000000" pitchFamily="2" charset="-78"/>
              </a:rPr>
              <a:t> السؤال : لما ذا؟ </a:t>
            </a:r>
            <a:endParaRPr lang="en-US" sz="3200" dirty="0">
              <a:cs typeface="PT Bold Heading" panose="02010400000000000000" pitchFamily="2" charset="-78"/>
            </a:endParaRPr>
          </a:p>
          <a:p>
            <a:pPr algn="r"/>
            <a:r>
              <a:rPr lang="ar-SA" sz="3200" dirty="0">
                <a:cs typeface="PT Bold Heading" panose="02010400000000000000" pitchFamily="2" charset="-78"/>
              </a:rPr>
              <a:t>2- مشكلة  الوسائل والطرق التربوية </a:t>
            </a:r>
            <a:r>
              <a:rPr lang="ar-SA" sz="3200" dirty="0" err="1">
                <a:cs typeface="PT Bold Heading" panose="02010400000000000000" pitchFamily="2" charset="-78"/>
              </a:rPr>
              <a:t>التى</a:t>
            </a:r>
            <a:r>
              <a:rPr lang="ar-SA" sz="3200" dirty="0">
                <a:cs typeface="PT Bold Heading" panose="02010400000000000000" pitchFamily="2" charset="-78"/>
              </a:rPr>
              <a:t> يستخدمها المربى لإنجاز هذا النشاط.</a:t>
            </a:r>
            <a:endParaRPr lang="en-US" sz="3200" dirty="0">
              <a:cs typeface="PT Bold Heading" panose="02010400000000000000" pitchFamily="2" charset="-78"/>
            </a:endParaRPr>
          </a:p>
          <a:p>
            <a:pPr algn="r"/>
            <a:r>
              <a:rPr lang="ar-SA" sz="3200" dirty="0">
                <a:cs typeface="PT Bold Heading" panose="02010400000000000000" pitchFamily="2" charset="-78"/>
              </a:rPr>
              <a:t>3-المحتوى الذى يقدمه المربون إلى طلابهم</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smtClean="0">
                <a:solidFill>
                  <a:srgbClr val="FF0000"/>
                </a:solidFill>
                <a:cs typeface="PT Bold Heading" panose="02010400000000000000" pitchFamily="2" charset="-78"/>
              </a:rPr>
              <a:t>تابع العلاقة </a:t>
            </a:r>
            <a:r>
              <a:rPr lang="ar-SA" sz="4000" dirty="0">
                <a:solidFill>
                  <a:srgbClr val="FF0000"/>
                </a:solidFill>
                <a:cs typeface="PT Bold Heading" panose="02010400000000000000" pitchFamily="2" charset="-78"/>
              </a:rPr>
              <a:t>بين الفلسفة والتربية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329072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3211" y="104502"/>
            <a:ext cx="11913327" cy="6753497"/>
          </a:xfrm>
        </p:spPr>
        <p:txBody>
          <a:bodyPr>
            <a:noAutofit/>
          </a:bodyPr>
          <a:lstStyle/>
          <a:p>
            <a:r>
              <a:rPr lang="ar-SA" sz="3200" dirty="0" smtClean="0">
                <a:cs typeface="PT Bold Heading" panose="02010400000000000000" pitchFamily="2" charset="-78"/>
              </a:rPr>
              <a:t>والإجابة </a:t>
            </a:r>
            <a:r>
              <a:rPr lang="ar-SA" sz="3200" dirty="0">
                <a:cs typeface="PT Bold Heading" panose="02010400000000000000" pitchFamily="2" charset="-78"/>
              </a:rPr>
              <a:t>عن هذه الأسئلة – بطبيعة الحال - تتطلب بالضرورة فكراً فلسفياً، وسوف تختلف الإجابة من مرب إلى مرب آخر باختلاف نوع الفلسفة </a:t>
            </a:r>
            <a:r>
              <a:rPr lang="ar-SA" sz="3200" dirty="0" err="1">
                <a:cs typeface="PT Bold Heading" panose="02010400000000000000" pitchFamily="2" charset="-78"/>
              </a:rPr>
              <a:t>التى</a:t>
            </a:r>
            <a:r>
              <a:rPr lang="ar-SA" sz="3200" dirty="0">
                <a:cs typeface="PT Bold Heading" panose="02010400000000000000" pitchFamily="2" charset="-78"/>
              </a:rPr>
              <a:t> يعتنقها هذا المربى أو ذاك </a:t>
            </a:r>
            <a:r>
              <a:rPr lang="ar-SA" sz="3200" dirty="0" err="1">
                <a:cs typeface="PT Bold Heading" panose="02010400000000000000" pitchFamily="2" charset="-78"/>
              </a:rPr>
              <a:t>وبالتالى</a:t>
            </a:r>
            <a:r>
              <a:rPr lang="ar-SA" sz="3200" dirty="0">
                <a:cs typeface="PT Bold Heading" panose="02010400000000000000" pitchFamily="2" charset="-78"/>
              </a:rPr>
              <a:t> فإن الأهداف التربوية، واختيار المحتوى وطرق التدريس واختيار كيفية إدارة العمل </a:t>
            </a:r>
            <a:r>
              <a:rPr lang="ar-SA" sz="3200" dirty="0" err="1">
                <a:cs typeface="PT Bold Heading" panose="02010400000000000000" pitchFamily="2" charset="-78"/>
              </a:rPr>
              <a:t>اليومى</a:t>
            </a:r>
            <a:r>
              <a:rPr lang="ar-SA" sz="3200" dirty="0">
                <a:cs typeface="PT Bold Heading" panose="02010400000000000000" pitchFamily="2" charset="-78"/>
              </a:rPr>
              <a:t> </a:t>
            </a:r>
            <a:r>
              <a:rPr lang="ar-SA" sz="3200" dirty="0" err="1">
                <a:cs typeface="PT Bold Heading" panose="02010400000000000000" pitchFamily="2" charset="-78"/>
              </a:rPr>
              <a:t>فى</a:t>
            </a:r>
            <a:r>
              <a:rPr lang="ar-SA" sz="3200" dirty="0">
                <a:cs typeface="PT Bold Heading" panose="02010400000000000000" pitchFamily="2" charset="-78"/>
              </a:rPr>
              <a:t> المدرسة كل ذلك خاضع لتوجيه </a:t>
            </a:r>
            <a:r>
              <a:rPr lang="ar-SA" sz="3200" dirty="0" err="1">
                <a:cs typeface="PT Bold Heading" panose="02010400000000000000" pitchFamily="2" charset="-78"/>
              </a:rPr>
              <a:t>فلسفى</a:t>
            </a:r>
            <a:r>
              <a:rPr lang="ar-SA" sz="3200" dirty="0">
                <a:cs typeface="PT Bold Heading" panose="02010400000000000000" pitchFamily="2" charset="-78"/>
              </a:rPr>
              <a:t> معين سواء وعى به المربى أم لا0 فهل نربى من أجل خلق مواطن </a:t>
            </a:r>
            <a:r>
              <a:rPr lang="ar-SA" sz="3200" dirty="0" err="1">
                <a:cs typeface="PT Bold Heading" panose="02010400000000000000" pitchFamily="2" charset="-78"/>
              </a:rPr>
              <a:t>أرستقراطى</a:t>
            </a:r>
            <a:r>
              <a:rPr lang="ar-SA" sz="3200" dirty="0">
                <a:cs typeface="PT Bold Heading" panose="02010400000000000000" pitchFamily="2" charset="-78"/>
              </a:rPr>
              <a:t> أم من أجل خلق مواطن </a:t>
            </a:r>
            <a:r>
              <a:rPr lang="ar-SA" sz="3200" dirty="0" err="1">
                <a:cs typeface="PT Bold Heading" panose="02010400000000000000" pitchFamily="2" charset="-78"/>
              </a:rPr>
              <a:t>ديمقراطى</a:t>
            </a:r>
            <a:r>
              <a:rPr lang="ar-SA" sz="3200" dirty="0">
                <a:cs typeface="PT Bold Heading" panose="02010400000000000000" pitchFamily="2" charset="-78"/>
              </a:rPr>
              <a:t>، تلك مسألة فلسفية؟ إذ أن الاختيار من بين هذه البدائل </a:t>
            </a:r>
            <a:r>
              <a:rPr lang="ar-SA" sz="3200" dirty="0" err="1">
                <a:cs typeface="PT Bold Heading" panose="02010400000000000000" pitchFamily="2" charset="-78"/>
              </a:rPr>
              <a:t>فى</a:t>
            </a:r>
            <a:r>
              <a:rPr lang="ar-SA" sz="3200" dirty="0">
                <a:cs typeface="PT Bold Heading" panose="02010400000000000000" pitchFamily="2" charset="-78"/>
              </a:rPr>
              <a:t> الأهداف يتوقف على إجابتنا عن أسئلة فلسفية أكثر عمومية من قبيل : ما </a:t>
            </a:r>
            <a:r>
              <a:rPr lang="ar-SA" sz="3200" dirty="0" err="1">
                <a:cs typeface="PT Bold Heading" panose="02010400000000000000" pitchFamily="2" charset="-78"/>
              </a:rPr>
              <a:t>هى</a:t>
            </a:r>
            <a:r>
              <a:rPr lang="ar-SA" sz="3200" dirty="0">
                <a:cs typeface="PT Bold Heading" panose="02010400000000000000" pitchFamily="2" charset="-78"/>
              </a:rPr>
              <a:t> طبيعة المجتمع الذى نرغبه، وما </a:t>
            </a:r>
            <a:r>
              <a:rPr lang="ar-SA" sz="3200" dirty="0" err="1">
                <a:cs typeface="PT Bold Heading" panose="02010400000000000000" pitchFamily="2" charset="-78"/>
              </a:rPr>
              <a:t>هى</a:t>
            </a:r>
            <a:r>
              <a:rPr lang="ar-SA" sz="3200" dirty="0">
                <a:cs typeface="PT Bold Heading" panose="02010400000000000000" pitchFamily="2" charset="-78"/>
              </a:rPr>
              <a:t> طبيعة الإنسان، والقيم </a:t>
            </a:r>
            <a:r>
              <a:rPr lang="ar-SA" sz="3200" dirty="0" err="1">
                <a:cs typeface="PT Bold Heading" panose="02010400000000000000" pitchFamily="2" charset="-78"/>
              </a:rPr>
              <a:t>التى</a:t>
            </a:r>
            <a:r>
              <a:rPr lang="ar-SA" sz="3200" dirty="0">
                <a:cs typeface="PT Bold Heading" panose="02010400000000000000" pitchFamily="2" charset="-78"/>
              </a:rPr>
              <a:t> نؤمن بها، والمعرفة </a:t>
            </a:r>
            <a:r>
              <a:rPr lang="ar-SA" sz="3200" dirty="0" err="1">
                <a:cs typeface="PT Bold Heading" panose="02010400000000000000" pitchFamily="2" charset="-78"/>
              </a:rPr>
              <a:t>التى</a:t>
            </a:r>
            <a:r>
              <a:rPr lang="ar-SA" sz="3200" dirty="0">
                <a:cs typeface="PT Bold Heading" panose="02010400000000000000" pitchFamily="2" charset="-78"/>
              </a:rPr>
              <a:t> نسعى إليها0 والإجابة عن هذه الأسئلة </a:t>
            </a:r>
            <a:r>
              <a:rPr lang="ar-SA" sz="3200" dirty="0" err="1">
                <a:cs typeface="PT Bold Heading" panose="02010400000000000000" pitchFamily="2" charset="-78"/>
              </a:rPr>
              <a:t>هى</a:t>
            </a:r>
            <a:r>
              <a:rPr lang="ar-SA" sz="3200" dirty="0">
                <a:cs typeface="PT Bold Heading" panose="02010400000000000000" pitchFamily="2" charset="-78"/>
              </a:rPr>
              <a:t> </a:t>
            </a:r>
            <a:r>
              <a:rPr lang="ar-SA" sz="3200" dirty="0" err="1">
                <a:cs typeface="PT Bold Heading" panose="02010400000000000000" pitchFamily="2" charset="-78"/>
              </a:rPr>
              <a:t>التى</a:t>
            </a:r>
            <a:r>
              <a:rPr lang="ar-SA" sz="3200" dirty="0">
                <a:cs typeface="PT Bold Heading" panose="02010400000000000000" pitchFamily="2" charset="-78"/>
              </a:rPr>
              <a:t> تحدد لنا ليس فقط الأهداف التربوية بل </a:t>
            </a:r>
            <a:r>
              <a:rPr lang="ar-SA" sz="3200" dirty="0" err="1">
                <a:cs typeface="PT Bold Heading" panose="02010400000000000000" pitchFamily="2" charset="-78"/>
              </a:rPr>
              <a:t>ولاطرائق</a:t>
            </a:r>
            <a:r>
              <a:rPr lang="ar-SA" sz="3200" dirty="0">
                <a:cs typeface="PT Bold Heading" panose="02010400000000000000" pitchFamily="2" charset="-78"/>
              </a:rPr>
              <a:t> والمناهج </a:t>
            </a:r>
            <a:r>
              <a:rPr lang="ar-SA" sz="3200" dirty="0" err="1">
                <a:cs typeface="PT Bold Heading" panose="02010400000000000000" pitchFamily="2" charset="-78"/>
              </a:rPr>
              <a:t>التى</a:t>
            </a:r>
            <a:r>
              <a:rPr lang="ar-SA" sz="3200" dirty="0">
                <a:cs typeface="PT Bold Heading" panose="02010400000000000000" pitchFamily="2" charset="-78"/>
              </a:rPr>
              <a:t> يجب أن نتبعها. بعبارة أخرى سوف تحدد لنا نوع الفلسفة التربوية </a:t>
            </a:r>
            <a:r>
              <a:rPr lang="ar-SA" sz="3200" dirty="0" err="1">
                <a:cs typeface="PT Bold Heading" panose="02010400000000000000" pitchFamily="2" charset="-78"/>
              </a:rPr>
              <a:t>التى</a:t>
            </a:r>
            <a:r>
              <a:rPr lang="ar-SA" sz="3200" dirty="0">
                <a:cs typeface="PT Bold Heading" panose="02010400000000000000" pitchFamily="2" charset="-78"/>
              </a:rPr>
              <a:t> يجب </a:t>
            </a:r>
            <a:r>
              <a:rPr lang="ar-SA" sz="3200" dirty="0" err="1">
                <a:cs typeface="PT Bold Heading" panose="02010400000000000000" pitchFamily="2" charset="-78"/>
              </a:rPr>
              <a:t>أننسير</a:t>
            </a:r>
            <a:r>
              <a:rPr lang="ar-SA" sz="3200" dirty="0">
                <a:cs typeface="PT Bold Heading" panose="02010400000000000000" pitchFamily="2" charset="-78"/>
              </a:rPr>
              <a:t> بمقتضاها عند قيامنا بعملنا التربوي. معنى ذلك أن لكل فسفة تطبيقاتها التربوية </a:t>
            </a:r>
            <a:r>
              <a:rPr lang="ar-SA" sz="3200" dirty="0" err="1">
                <a:cs typeface="PT Bold Heading" panose="02010400000000000000" pitchFamily="2" charset="-78"/>
              </a:rPr>
              <a:t>التى</a:t>
            </a:r>
            <a:r>
              <a:rPr lang="ar-SA" sz="3200" dirty="0">
                <a:cs typeface="PT Bold Heading" panose="02010400000000000000" pitchFamily="2" charset="-78"/>
              </a:rPr>
              <a:t> تناسبها ولا توجد تطبيقات تربوية أو عملية دون أن يكون لها فلسفة توجهها وهذا كل يبرهن على العلاقة الوثيقة بين الفلسفة والتربية.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1820852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3211" y="696685"/>
            <a:ext cx="12078789" cy="5730239"/>
          </a:xfrm>
        </p:spPr>
        <p:txBody>
          <a:bodyPr>
            <a:noAutofit/>
          </a:bodyPr>
          <a:lstStyle/>
          <a:p>
            <a:pPr algn="r"/>
            <a:r>
              <a:rPr lang="ar-SA" sz="3200" dirty="0">
                <a:solidFill>
                  <a:srgbClr val="FF0000"/>
                </a:solidFill>
                <a:cs typeface="PT Bold Heading" panose="02010400000000000000" pitchFamily="2" charset="-78"/>
              </a:rPr>
              <a:t>ويمكن بلورة هذه الخصائص في الخمس التالية </a:t>
            </a:r>
            <a:r>
              <a:rPr lang="ar-SA" sz="3200" dirty="0">
                <a:cs typeface="PT Bold Heading" panose="02010400000000000000" pitchFamily="2" charset="-78"/>
              </a:rPr>
              <a:t>: </a:t>
            </a:r>
            <a:endParaRPr lang="en-US" sz="3200" dirty="0">
              <a:cs typeface="PT Bold Heading" panose="02010400000000000000" pitchFamily="2" charset="-78"/>
            </a:endParaRPr>
          </a:p>
          <a:p>
            <a:pPr algn="r"/>
            <a:r>
              <a:rPr lang="ar-SA" sz="3200" b="1" dirty="0">
                <a:solidFill>
                  <a:srgbClr val="FF0000"/>
                </a:solidFill>
                <a:cs typeface="PT Bold Heading" panose="02010400000000000000" pitchFamily="2" charset="-78"/>
              </a:rPr>
              <a:t>أ-الوصف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نادراً ما تلجأ الفلسفة إلى تجريب واختبار عملي، لوصف الظاهرة وتوضيح جذورها وتفاعلاتها0 </a:t>
            </a:r>
            <a:endParaRPr lang="en-US" sz="3200" dirty="0">
              <a:cs typeface="PT Bold Heading" panose="02010400000000000000" pitchFamily="2" charset="-78"/>
            </a:endParaRPr>
          </a:p>
          <a:p>
            <a:pPr algn="r"/>
            <a:r>
              <a:rPr lang="ar-SA" sz="3200" dirty="0">
                <a:cs typeface="PT Bold Heading" panose="02010400000000000000" pitchFamily="2" charset="-78"/>
              </a:rPr>
              <a:t>	وبطبيعة الحال، هذا الوصف يجب أن يكون بلغة علمية محددة، وبمصطلحات فنية خاصة، وبدقة لا يمكن التنازل عنها، ولا شك أن الوضعية المنطقية أسهمت – كما ذكر – </a:t>
            </a:r>
            <a:r>
              <a:rPr lang="ar-SA" sz="3200" dirty="0" err="1">
                <a:cs typeface="PT Bold Heading" panose="02010400000000000000" pitchFamily="2" charset="-78"/>
              </a:rPr>
              <a:t>فى</a:t>
            </a:r>
            <a:r>
              <a:rPr lang="ar-SA" sz="3200" dirty="0">
                <a:cs typeface="PT Bold Heading" panose="02010400000000000000" pitchFamily="2" charset="-78"/>
              </a:rPr>
              <a:t> مزيد من التحديد والدقة في الوصف والتعريف0 </a:t>
            </a:r>
            <a:endParaRPr lang="en-US" sz="3200" dirty="0">
              <a:cs typeface="PT Bold Heading" panose="02010400000000000000" pitchFamily="2" charset="-78"/>
            </a:endParaRPr>
          </a:p>
          <a:p>
            <a:pPr algn="r"/>
            <a:r>
              <a:rPr lang="ar-SA" sz="3200" dirty="0">
                <a:cs typeface="PT Bold Heading" panose="02010400000000000000" pitchFamily="2" charset="-78"/>
              </a:rPr>
              <a:t>	ومن خلال الوصف العلمي </a:t>
            </a:r>
            <a:r>
              <a:rPr lang="ar-SA" sz="3200" dirty="0" err="1">
                <a:cs typeface="PT Bold Heading" panose="02010400000000000000" pitchFamily="2" charset="-78"/>
              </a:rPr>
              <a:t>الفلسفى</a:t>
            </a:r>
            <a:r>
              <a:rPr lang="ar-SA" sz="3200" dirty="0">
                <a:cs typeface="PT Bold Heading" panose="02010400000000000000" pitchFamily="2" charset="-78"/>
              </a:rPr>
              <a:t> يمكن بعد ذلك لأى أصل من الأصول الأخرى للتربية أن يجربه ويحوله إلى إجراءات. وبذلك تسهم فلسفة التربية </a:t>
            </a:r>
            <a:r>
              <a:rPr lang="ar-SA" sz="3200" dirty="0" err="1">
                <a:cs typeface="PT Bold Heading" panose="02010400000000000000" pitchFamily="2" charset="-78"/>
              </a:rPr>
              <a:t>فى</a:t>
            </a:r>
            <a:r>
              <a:rPr lang="ar-SA" sz="3200" dirty="0">
                <a:cs typeface="PT Bold Heading" panose="02010400000000000000" pitchFamily="2" charset="-78"/>
              </a:rPr>
              <a:t> توجيه الميدان </a:t>
            </a:r>
            <a:r>
              <a:rPr lang="ar-SA" sz="3200" dirty="0" err="1">
                <a:cs typeface="PT Bold Heading" panose="02010400000000000000" pitchFamily="2" charset="-78"/>
              </a:rPr>
              <a:t>التربوى</a:t>
            </a:r>
            <a:r>
              <a:rPr lang="ar-SA" sz="3200" dirty="0">
                <a:cs typeface="PT Bold Heading" panose="02010400000000000000" pitchFamily="2" charset="-78"/>
              </a:rPr>
              <a:t>، كما أن الميدان يختبر الفلسفة ويتأكد من صحتها0 فمثلاً فلسفة التربية تصف ظاهرة معينة وتشخص مظاهرها وعيوبها، ثم يأتي الأصل الإداري أو النفسي ويترجم ذلك وفق أدواته ومعلوماته إلى تطبيق </a:t>
            </a:r>
            <a:r>
              <a:rPr lang="ar-SA" sz="3200" dirty="0" err="1">
                <a:cs typeface="PT Bold Heading" panose="02010400000000000000" pitchFamily="2" charset="-78"/>
              </a:rPr>
              <a:t>فى</a:t>
            </a:r>
            <a:r>
              <a:rPr lang="ar-SA" sz="3200" dirty="0">
                <a:cs typeface="PT Bold Heading" panose="02010400000000000000" pitchFamily="2" charset="-78"/>
              </a:rPr>
              <a:t> المدارس والجامعات0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00160" cy="540974"/>
          </a:xfrm>
        </p:spPr>
        <p:txBody>
          <a:bodyPr>
            <a:normAutofit fontScale="90000"/>
          </a:bodyPr>
          <a:lstStyle/>
          <a:p>
            <a:r>
              <a:rPr lang="ar-SA" sz="4000" b="1" dirty="0" smtClean="0">
                <a:solidFill>
                  <a:srgbClr val="FF0000"/>
                </a:solidFill>
                <a:cs typeface="PT Bold Heading" panose="02010400000000000000" pitchFamily="2" charset="-78"/>
              </a:rPr>
              <a:t>3-خصائص </a:t>
            </a:r>
            <a:r>
              <a:rPr lang="ar-SA" sz="4000" b="1" dirty="0">
                <a:solidFill>
                  <a:srgbClr val="FF0000"/>
                </a:solidFill>
                <a:cs typeface="PT Bold Heading" panose="02010400000000000000" pitchFamily="2" charset="-78"/>
              </a:rPr>
              <a:t>منهج فلسفة التربية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583917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5463" y="1018903"/>
            <a:ext cx="11765280" cy="5721531"/>
          </a:xfrm>
        </p:spPr>
        <p:txBody>
          <a:bodyPr>
            <a:normAutofit/>
          </a:bodyPr>
          <a:lstStyle/>
          <a:p>
            <a:pPr algn="r"/>
            <a:r>
              <a:rPr lang="ar-SA" sz="3200" b="1" dirty="0">
                <a:solidFill>
                  <a:srgbClr val="FF0000"/>
                </a:solidFill>
                <a:cs typeface="PT Bold Heading" panose="02010400000000000000" pitchFamily="2" charset="-78"/>
              </a:rPr>
              <a:t>ب-التأمل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بمعنى أنها تحاول تنظير المسائل المختلفة على </a:t>
            </a:r>
            <a:r>
              <a:rPr lang="ar-SA" sz="3200" dirty="0" err="1">
                <a:cs typeface="PT Bold Heading" panose="02010400000000000000" pitchFamily="2" charset="-78"/>
              </a:rPr>
              <a:t>أنهاأجزاء</a:t>
            </a:r>
            <a:r>
              <a:rPr lang="ar-SA" sz="3200" dirty="0">
                <a:cs typeface="PT Bold Heading" panose="02010400000000000000" pitchFamily="2" charset="-78"/>
              </a:rPr>
              <a:t> من كل كبير فالطبيعة الإنسانية، والمعرفة، والمنهج، والوسائل، والتقويم، والبحث التربوي كل ذلك </a:t>
            </a:r>
            <a:r>
              <a:rPr lang="ar-SA" sz="3200" dirty="0" err="1">
                <a:cs typeface="PT Bold Heading" panose="02010400000000000000" pitchFamily="2" charset="-78"/>
              </a:rPr>
              <a:t>فى</a:t>
            </a:r>
            <a:r>
              <a:rPr lang="ar-SA" sz="3200" dirty="0">
                <a:cs typeface="PT Bold Heading" panose="02010400000000000000" pitchFamily="2" charset="-78"/>
              </a:rPr>
              <a:t> إطار واحد، ونظرة شاملة </a:t>
            </a:r>
            <a:r>
              <a:rPr lang="ar-SA" sz="3200" dirty="0" err="1">
                <a:cs typeface="PT Bold Heading" panose="02010400000000000000" pitchFamily="2" charset="-78"/>
              </a:rPr>
              <a:t>هى</a:t>
            </a:r>
            <a:r>
              <a:rPr lang="ar-SA" sz="3200" dirty="0">
                <a:cs typeface="PT Bold Heading" panose="02010400000000000000" pitchFamily="2" charset="-78"/>
              </a:rPr>
              <a:t> العملية التربوية من هنا يخطئ الكثيرون إذا نظروا إلى موضوعات التربية نظرة انفصالية منفردة0 وواقع الأمر أنهم لن يفهموا شيئاً من غير الإطار الشامل الموجه0 </a:t>
            </a:r>
            <a:endParaRPr lang="en-US" sz="3200" dirty="0">
              <a:cs typeface="PT Bold Heading" panose="02010400000000000000" pitchFamily="2" charset="-78"/>
            </a:endParaRPr>
          </a:p>
          <a:p>
            <a:pPr algn="r"/>
            <a:r>
              <a:rPr lang="ar-SA" sz="3200" dirty="0">
                <a:cs typeface="PT Bold Heading" panose="02010400000000000000" pitchFamily="2" charset="-78"/>
              </a:rPr>
              <a:t>	ولهذا نكرر مراراً أنه لا يمكن فهم سلوك المعلم أو التلميذ أو الموجه أو الناظر من غير فهم الفلسفة الموجهة لهم، سواء كانت هذه الفلسفة مكتوبة أو ضمنية شعورية أو لا شعورية0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52411" cy="749980"/>
          </a:xfrm>
        </p:spPr>
        <p:txBody>
          <a:bodyPr>
            <a:normAutofit/>
          </a:bodyPr>
          <a:lstStyle/>
          <a:p>
            <a:r>
              <a:rPr lang="ar-SA" sz="4000" b="1" dirty="0" smtClean="0">
                <a:solidFill>
                  <a:srgbClr val="FF0000"/>
                </a:solidFill>
                <a:cs typeface="PT Bold Heading" panose="02010400000000000000" pitchFamily="2" charset="-78"/>
              </a:rPr>
              <a:t>تابع خصائص </a:t>
            </a:r>
            <a:r>
              <a:rPr lang="ar-SA" sz="4000" b="1" dirty="0">
                <a:solidFill>
                  <a:srgbClr val="FF0000"/>
                </a:solidFill>
                <a:cs typeface="PT Bold Heading" panose="02010400000000000000" pitchFamily="2" charset="-78"/>
              </a:rPr>
              <a:t>منهج فلسفة التربية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270771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84069" y="792480"/>
            <a:ext cx="10850880" cy="5486400"/>
          </a:xfrm>
        </p:spPr>
        <p:txBody>
          <a:bodyPr>
            <a:normAutofit/>
          </a:bodyPr>
          <a:lstStyle/>
          <a:p>
            <a:pPr algn="r"/>
            <a:r>
              <a:rPr lang="ar-SA" sz="3200" b="1" dirty="0">
                <a:solidFill>
                  <a:srgbClr val="FF0000"/>
                </a:solidFill>
                <a:cs typeface="PT Bold Heading" panose="02010400000000000000" pitchFamily="2" charset="-78"/>
              </a:rPr>
              <a:t>جـ-التحليل والتركيب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بمعنى أن فلسفة التربية تحلل الأفكار والمفاهيم، والنظريات والقوانين الواردة من سائر الأصول الأخرى كي تختبر مدى صلاحيتها وجدواها، مدى مناسبتها وسلامتها0 </a:t>
            </a:r>
            <a:endParaRPr lang="en-US" sz="3200" dirty="0">
              <a:cs typeface="PT Bold Heading" panose="02010400000000000000" pitchFamily="2" charset="-78"/>
            </a:endParaRPr>
          </a:p>
          <a:p>
            <a:pPr algn="r"/>
            <a:r>
              <a:rPr lang="ar-SA" sz="3200" dirty="0">
                <a:cs typeface="PT Bold Heading" panose="02010400000000000000" pitchFamily="2" charset="-78"/>
              </a:rPr>
              <a:t>	وبعد ذلك تتولى تركيب هذه النظريات </a:t>
            </a:r>
            <a:r>
              <a:rPr lang="ar-SA" sz="3200" dirty="0" err="1">
                <a:cs typeface="PT Bold Heading" panose="02010400000000000000" pitchFamily="2" charset="-78"/>
              </a:rPr>
              <a:t>فى</a:t>
            </a:r>
            <a:r>
              <a:rPr lang="ar-SA" sz="3200" dirty="0">
                <a:cs typeface="PT Bold Heading" panose="02010400000000000000" pitchFamily="2" charset="-78"/>
              </a:rPr>
              <a:t> نسق واحد، ونظرية متكاملة0 فهي تقوم بوظيفتين معاً تشبه في ذلك "صياد اللؤلؤ" الذى ينتقى ويختار من بين لآلئ مختلفة، ثم ينظم ما اختاره في عقد واحد0 </a:t>
            </a:r>
            <a:endParaRPr lang="en-US" sz="3200" dirty="0">
              <a:cs typeface="PT Bold Heading" panose="02010400000000000000" pitchFamily="2" charset="-78"/>
            </a:endParaRPr>
          </a:p>
          <a:p>
            <a:pPr algn="r"/>
            <a:r>
              <a:rPr lang="ar-SA" sz="3200" dirty="0">
                <a:cs typeface="PT Bold Heading" panose="02010400000000000000" pitchFamily="2" charset="-78"/>
              </a:rPr>
              <a:t>	والمؤكد أننا لاحظنا أن جميع الفلسفات تهتم بالتحليل اهتماماً فائقاً، ثم تستقل بخاصية التركيب بحيث تركز عليها وتجعلها خاصية للفلسفة تميزها عن العلم0 ولم يخرج عن هذه القاعدة غير المدرسة الأولى – أعني الوضعية المنطقية.</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87246" cy="706437"/>
          </a:xfrm>
        </p:spPr>
        <p:txBody>
          <a:bodyPr>
            <a:normAutofit/>
          </a:bodyPr>
          <a:lstStyle/>
          <a:p>
            <a:r>
              <a:rPr lang="ar-SA" sz="4000" b="1" dirty="0">
                <a:solidFill>
                  <a:srgbClr val="FF0000"/>
                </a:solidFill>
                <a:cs typeface="PT Bold Heading" panose="02010400000000000000" pitchFamily="2" charset="-78"/>
              </a:rPr>
              <a:t>تابع خصائص منهج فلسفة التربية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6605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0629" y="679269"/>
            <a:ext cx="11721737" cy="5634445"/>
          </a:xfrm>
        </p:spPr>
        <p:txBody>
          <a:bodyPr>
            <a:noAutofit/>
          </a:bodyPr>
          <a:lstStyle/>
          <a:p>
            <a:pPr algn="r"/>
            <a:r>
              <a:rPr lang="ar-SA" sz="2000" b="1" dirty="0">
                <a:solidFill>
                  <a:srgbClr val="FF0000"/>
                </a:solidFill>
                <a:cs typeface="PT Bold Heading" panose="02010400000000000000" pitchFamily="2" charset="-78"/>
              </a:rPr>
              <a:t>د-التأويل والإرشاد : </a:t>
            </a:r>
            <a:endParaRPr lang="en-US" sz="2000" dirty="0">
              <a:solidFill>
                <a:srgbClr val="FF0000"/>
              </a:solidFill>
              <a:cs typeface="PT Bold Heading" panose="02010400000000000000" pitchFamily="2" charset="-78"/>
            </a:endParaRPr>
          </a:p>
          <a:p>
            <a:pPr algn="r"/>
            <a:r>
              <a:rPr lang="ar-SA" sz="2000" dirty="0">
                <a:cs typeface="PT Bold Heading" panose="02010400000000000000" pitchFamily="2" charset="-78"/>
              </a:rPr>
              <a:t>	بعد التحليل والتركيب يأتي التفسير أو التأويل بحيث تفسر الظواهر جميعاً وفق منهج واحد وإطار مشترك0</a:t>
            </a:r>
            <a:endParaRPr lang="en-US" sz="2000" dirty="0">
              <a:cs typeface="PT Bold Heading" panose="02010400000000000000" pitchFamily="2" charset="-78"/>
            </a:endParaRPr>
          </a:p>
          <a:p>
            <a:pPr algn="r"/>
            <a:r>
              <a:rPr lang="ar-SA" sz="2000" dirty="0">
                <a:cs typeface="PT Bold Heading" panose="02010400000000000000" pitchFamily="2" charset="-78"/>
              </a:rPr>
              <a:t>	وبعد التفسير ترشدنا وتوجهنا، وتقترح لنا وسائل أكثر تحديداً، وربما يحتاج الموقف إلى تعديل جذري فتقترح أهدافاً جديدة للنظام التعليمي ككل0 </a:t>
            </a:r>
            <a:endParaRPr lang="en-US" sz="2000" dirty="0">
              <a:cs typeface="PT Bold Heading" panose="02010400000000000000" pitchFamily="2" charset="-78"/>
            </a:endParaRPr>
          </a:p>
          <a:p>
            <a:pPr algn="r"/>
            <a:r>
              <a:rPr lang="ar-SA" sz="2000" dirty="0">
                <a:cs typeface="PT Bold Heading" panose="02010400000000000000" pitchFamily="2" charset="-78"/>
              </a:rPr>
              <a:t>	فمثلاً في فترات التغيير الكبرى يتضح تخلف نظام التعليم عن أهداف المجتمع، ومن ثم لابد من ثورة تعليمية أو على الأقل إجراء تعديلات أساسية0 الذى يضطلع بذلك، ويضمن لنا سلامة الانتقال والتوجيه هو فلسفة التربية في حالة إذا ما كانت تعبر تعبيراً سليماً عن هذه المطالب الجديدة من جهة، وتتوافر فيها شروط العلمية والموضوعية من جهة أخرى0 </a:t>
            </a:r>
            <a:endParaRPr lang="en-US" sz="2000" dirty="0">
              <a:cs typeface="PT Bold Heading" panose="02010400000000000000" pitchFamily="2" charset="-78"/>
            </a:endParaRPr>
          </a:p>
          <a:p>
            <a:pPr algn="r"/>
            <a:r>
              <a:rPr lang="ar-SA" sz="2000" dirty="0">
                <a:cs typeface="PT Bold Heading" panose="02010400000000000000" pitchFamily="2" charset="-78"/>
              </a:rPr>
              <a:t>	فما كل فكر جديد أو قديم لابد أن يكون فلسفة تربوية : </a:t>
            </a:r>
            <a:endParaRPr lang="en-US" sz="2000" dirty="0">
              <a:cs typeface="PT Bold Heading" panose="02010400000000000000" pitchFamily="2" charset="-78"/>
            </a:endParaRPr>
          </a:p>
          <a:p>
            <a:pPr lvl="0" algn="r"/>
            <a:r>
              <a:rPr lang="ar-SA" sz="2000" dirty="0">
                <a:cs typeface="PT Bold Heading" panose="02010400000000000000" pitchFamily="2" charset="-78"/>
              </a:rPr>
              <a:t>فقد تكون به أغاليط كثيرة نتيجة عدم استناده إلى الأصول العلمية للتربية0 </a:t>
            </a:r>
            <a:endParaRPr lang="en-US" sz="2000" dirty="0">
              <a:cs typeface="PT Bold Heading" panose="02010400000000000000" pitchFamily="2" charset="-78"/>
            </a:endParaRPr>
          </a:p>
          <a:p>
            <a:pPr lvl="0" algn="r"/>
            <a:r>
              <a:rPr lang="ar-SA" sz="2000" dirty="0">
                <a:cs typeface="PT Bold Heading" panose="02010400000000000000" pitchFamily="2" charset="-78"/>
              </a:rPr>
              <a:t>وقد يكون معتمداً على تشكيلة غير متألفة من النظريات والأصول0 </a:t>
            </a:r>
            <a:endParaRPr lang="en-US" sz="2000" dirty="0">
              <a:cs typeface="PT Bold Heading" panose="02010400000000000000" pitchFamily="2" charset="-78"/>
            </a:endParaRPr>
          </a:p>
          <a:p>
            <a:pPr lvl="0" algn="r"/>
            <a:r>
              <a:rPr lang="ar-SA" sz="2000" dirty="0">
                <a:cs typeface="PT Bold Heading" panose="02010400000000000000" pitchFamily="2" charset="-78"/>
              </a:rPr>
              <a:t>وقد يكون معتمداً على نظريات قديمة ثبت خطؤها بمرور الأيام0 </a:t>
            </a:r>
            <a:endParaRPr lang="en-US" sz="2000" dirty="0">
              <a:cs typeface="PT Bold Heading" panose="02010400000000000000" pitchFamily="2" charset="-78"/>
            </a:endParaRPr>
          </a:p>
          <a:p>
            <a:pPr algn="r"/>
            <a:r>
              <a:rPr lang="ar-SA" sz="2000" dirty="0">
                <a:cs typeface="PT Bold Heading" panose="02010400000000000000" pitchFamily="2" charset="-78"/>
              </a:rPr>
              <a:t>	ولهذا نكرر القول أن ما كل اجتهادات ومحاولات يمكن أن نطلق عليها اسم "فلسفة تربية"0 وما كل مجموعة من الأفكار الشاردة أو الواردة يمكن أن نسميها فلسفة تربية0 فإذا لم تتوافر لها شر</a:t>
            </a:r>
            <a:endParaRPr lang="en-US" sz="2000" dirty="0">
              <a:cs typeface="PT Bold Heading" panose="02010400000000000000" pitchFamily="2" charset="-78"/>
            </a:endParaRPr>
          </a:p>
          <a:p>
            <a:pPr algn="r"/>
            <a:r>
              <a:rPr lang="ar-SA" sz="2000" dirty="0">
                <a:cs typeface="PT Bold Heading" panose="02010400000000000000" pitchFamily="2" charset="-78"/>
              </a:rPr>
              <a:t> </a:t>
            </a:r>
            <a:r>
              <a:rPr lang="ar-SA" sz="2000" dirty="0" err="1">
                <a:cs typeface="PT Bold Heading" panose="02010400000000000000" pitchFamily="2" charset="-78"/>
              </a:rPr>
              <a:t>وط</a:t>
            </a:r>
            <a:r>
              <a:rPr lang="ar-SA" sz="2000" dirty="0">
                <a:cs typeface="PT Bold Heading" panose="02010400000000000000" pitchFamily="2" charset="-78"/>
              </a:rPr>
              <a:t> العلمية والموضوعية، الشمول والتكامل، التلاؤم، الاتفاق، </a:t>
            </a:r>
            <a:r>
              <a:rPr lang="ar-SA" sz="2000" dirty="0" err="1">
                <a:cs typeface="PT Bold Heading" panose="02010400000000000000" pitchFamily="2" charset="-78"/>
              </a:rPr>
              <a:t>والأطراد</a:t>
            </a:r>
            <a:r>
              <a:rPr lang="ar-SA" sz="2000" dirty="0">
                <a:cs typeface="PT Bold Heading" panose="02010400000000000000" pitchFamily="2" charset="-78"/>
              </a:rPr>
              <a:t> فلا يصح أن توصف باسم فلسفة على الإطلاق0 </a:t>
            </a:r>
            <a:endParaRPr lang="en-US" sz="2000" dirty="0">
              <a:cs typeface="PT Bold Heading" panose="02010400000000000000" pitchFamily="2" charset="-78"/>
            </a:endParaRPr>
          </a:p>
          <a:p>
            <a:pPr algn="r"/>
            <a:endParaRPr lang="ar-EG" sz="2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874034" cy="593226"/>
          </a:xfrm>
        </p:spPr>
        <p:txBody>
          <a:bodyPr>
            <a:normAutofit fontScale="90000"/>
          </a:bodyPr>
          <a:lstStyle/>
          <a:p>
            <a:r>
              <a:rPr lang="ar-SA" sz="4000" b="1" dirty="0">
                <a:solidFill>
                  <a:srgbClr val="FF0000"/>
                </a:solidFill>
                <a:cs typeface="PT Bold Heading" panose="02010400000000000000" pitchFamily="2" charset="-78"/>
              </a:rPr>
              <a:t>تابع خصائص منهج فلسفة التربية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125542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dirty="0">
                <a:cs typeface="PT Bold Heading" panose="02010400000000000000" pitchFamily="2" charset="-78"/>
              </a:rPr>
              <a:t>وقد تتوافر كل هذه الشروط </a:t>
            </a:r>
            <a:r>
              <a:rPr lang="ar-SA" sz="3200" dirty="0" err="1">
                <a:cs typeface="PT Bold Heading" panose="02010400000000000000" pitchFamily="2" charset="-78"/>
              </a:rPr>
              <a:t>فى</a:t>
            </a:r>
            <a:r>
              <a:rPr lang="ar-SA" sz="3200" dirty="0">
                <a:cs typeface="PT Bold Heading" panose="02010400000000000000" pitchFamily="2" charset="-78"/>
              </a:rPr>
              <a:t> فلسفة ما، إلا أنها لا تتفق مع أهداف المجتمع ومصالحه، حاضره ومستقبله، إجماع غالبيته وثقافته ومن ثم لا تصلح لهذا المجتمع رغم توافر شروطها الداخلية، إلا أنها فقدت شرط التلاؤم والموافقة مع المجتمع. </a:t>
            </a:r>
            <a:endParaRPr lang="en-US" sz="3200" dirty="0">
              <a:cs typeface="PT Bold Heading" panose="02010400000000000000" pitchFamily="2" charset="-78"/>
            </a:endParaRPr>
          </a:p>
          <a:p>
            <a:pPr algn="r"/>
            <a:r>
              <a:rPr lang="ar-SA" sz="3200" dirty="0">
                <a:cs typeface="PT Bold Heading" panose="02010400000000000000" pitchFamily="2" charset="-78"/>
              </a:rPr>
              <a:t>	</a:t>
            </a:r>
            <a:r>
              <a:rPr lang="ar-SA" sz="3200" dirty="0">
                <a:solidFill>
                  <a:srgbClr val="FF0000"/>
                </a:solidFill>
                <a:cs typeface="PT Bold Heading" panose="02010400000000000000" pitchFamily="2" charset="-78"/>
              </a:rPr>
              <a:t>ولعل هذه النقطة توضح لنا أن كل فلسفة تربية لابد أن تتوافر فيها : </a:t>
            </a:r>
            <a:endParaRPr lang="en-US" sz="3200" dirty="0">
              <a:solidFill>
                <a:srgbClr val="FF0000"/>
              </a:solidFill>
              <a:cs typeface="PT Bold Heading" panose="02010400000000000000" pitchFamily="2" charset="-78"/>
            </a:endParaRPr>
          </a:p>
          <a:p>
            <a:pPr lvl="0" algn="r"/>
            <a:r>
              <a:rPr lang="ar-SA" sz="3200" dirty="0">
                <a:cs typeface="PT Bold Heading" panose="02010400000000000000" pitchFamily="2" charset="-78"/>
              </a:rPr>
              <a:t>شروط الاتفاق </a:t>
            </a:r>
            <a:r>
              <a:rPr lang="ar-SA" sz="3200" dirty="0" err="1">
                <a:cs typeface="PT Bold Heading" panose="02010400000000000000" pitchFamily="2" charset="-78"/>
              </a:rPr>
              <a:t>الداخلى</a:t>
            </a:r>
            <a:r>
              <a:rPr lang="ar-SA" sz="3200" dirty="0">
                <a:cs typeface="PT Bold Heading" panose="02010400000000000000" pitchFamily="2" charset="-78"/>
              </a:rPr>
              <a:t> مع العلم. </a:t>
            </a:r>
            <a:endParaRPr lang="en-US" sz="3200" dirty="0">
              <a:cs typeface="PT Bold Heading" panose="02010400000000000000" pitchFamily="2" charset="-78"/>
            </a:endParaRPr>
          </a:p>
          <a:p>
            <a:pPr algn="r"/>
            <a:r>
              <a:rPr lang="ar-SA" sz="3200" dirty="0">
                <a:cs typeface="PT Bold Heading" panose="02010400000000000000" pitchFamily="2" charset="-78"/>
              </a:rPr>
              <a:t>شروط التوافق </a:t>
            </a:r>
            <a:r>
              <a:rPr lang="ar-SA" sz="3200" dirty="0" err="1">
                <a:cs typeface="PT Bold Heading" panose="02010400000000000000" pitchFamily="2" charset="-78"/>
              </a:rPr>
              <a:t>الخارجى</a:t>
            </a:r>
            <a:r>
              <a:rPr lang="ar-SA" sz="3200" dirty="0">
                <a:cs typeface="PT Bold Heading" panose="02010400000000000000" pitchFamily="2" charset="-78"/>
              </a:rPr>
              <a:t> مع المجتمع. </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خصائص منهج فلسفة التربية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792840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lnSpcReduction="10000"/>
          </a:bodyPr>
          <a:lstStyle/>
          <a:p>
            <a:pPr algn="r"/>
            <a:r>
              <a:rPr lang="ar-SA" sz="3200" b="1" dirty="0">
                <a:solidFill>
                  <a:srgbClr val="FF0000"/>
                </a:solidFill>
                <a:cs typeface="PT Bold Heading" panose="02010400000000000000" pitchFamily="2" charset="-78"/>
              </a:rPr>
              <a:t>هـ-النقد</a:t>
            </a:r>
            <a:r>
              <a:rPr lang="ar-SA" sz="3200" b="1" dirty="0">
                <a:cs typeface="PT Bold Heading" panose="02010400000000000000" pitchFamily="2" charset="-78"/>
              </a:rPr>
              <a:t> : </a:t>
            </a:r>
            <a:endParaRPr lang="en-US" sz="3200" dirty="0">
              <a:cs typeface="PT Bold Heading" panose="02010400000000000000" pitchFamily="2" charset="-78"/>
            </a:endParaRPr>
          </a:p>
          <a:p>
            <a:pPr algn="r"/>
            <a:r>
              <a:rPr lang="ar-SA" sz="3200" dirty="0">
                <a:cs typeface="PT Bold Heading" panose="02010400000000000000" pitchFamily="2" charset="-78"/>
              </a:rPr>
              <a:t>	لكي تكتمل فلسفة التربية لابد أن يتوافر لمنهجها خاصية خامسة هي النقد0 فبعد الوصف والتأمل، التحليل والتركيب التأويل </a:t>
            </a:r>
            <a:r>
              <a:rPr lang="ar-SA" sz="3200" dirty="0" err="1">
                <a:cs typeface="PT Bold Heading" panose="02010400000000000000" pitchFamily="2" charset="-78"/>
              </a:rPr>
              <a:t>وا</a:t>
            </a:r>
            <a:r>
              <a:rPr lang="ar-SA" sz="3200" dirty="0">
                <a:cs typeface="PT Bold Heading" panose="02010400000000000000" pitchFamily="2" charset="-78"/>
              </a:rPr>
              <a:t> لإرشاد تأتي خاصية النقد0 فلا يمكن اكتمال الاختيار والاختبار، </a:t>
            </a:r>
            <a:r>
              <a:rPr lang="ar-SA" sz="3200" dirty="0" err="1">
                <a:cs typeface="PT Bold Heading" panose="02010400000000000000" pitchFamily="2" charset="-78"/>
              </a:rPr>
              <a:t>الاطصفاء</a:t>
            </a:r>
            <a:r>
              <a:rPr lang="ar-SA" sz="3200" dirty="0">
                <a:cs typeface="PT Bold Heading" panose="02010400000000000000" pitchFamily="2" charset="-78"/>
              </a:rPr>
              <a:t> والانتقاء من غير نقد. </a:t>
            </a:r>
            <a:endParaRPr lang="en-US" sz="3200" dirty="0">
              <a:cs typeface="PT Bold Heading" panose="02010400000000000000" pitchFamily="2" charset="-78"/>
            </a:endParaRPr>
          </a:p>
          <a:p>
            <a:pPr lvl="0" algn="r"/>
            <a:r>
              <a:rPr lang="ar-SA" sz="3200" dirty="0">
                <a:cs typeface="PT Bold Heading" panose="02010400000000000000" pitchFamily="2" charset="-78"/>
              </a:rPr>
              <a:t>نقد للمعلومات الواردة إليها من الأصول0 </a:t>
            </a:r>
            <a:endParaRPr lang="en-US" sz="3200" dirty="0">
              <a:cs typeface="PT Bold Heading" panose="02010400000000000000" pitchFamily="2" charset="-78"/>
            </a:endParaRPr>
          </a:p>
          <a:p>
            <a:pPr lvl="0" algn="r"/>
            <a:r>
              <a:rPr lang="ar-SA" sz="3200" dirty="0">
                <a:cs typeface="PT Bold Heading" panose="02010400000000000000" pitchFamily="2" charset="-78"/>
              </a:rPr>
              <a:t>نقد للمصطلحات المستخدمة </a:t>
            </a:r>
            <a:r>
              <a:rPr lang="ar-SA" sz="3200" dirty="0" err="1">
                <a:cs typeface="PT Bold Heading" panose="02010400000000000000" pitchFamily="2" charset="-78"/>
              </a:rPr>
              <a:t>فى</a:t>
            </a:r>
            <a:r>
              <a:rPr lang="ar-SA" sz="3200" dirty="0">
                <a:cs typeface="PT Bold Heading" panose="02010400000000000000" pitchFamily="2" charset="-78"/>
              </a:rPr>
              <a:t> الميدان0 </a:t>
            </a:r>
            <a:endParaRPr lang="en-US" sz="3200" dirty="0">
              <a:cs typeface="PT Bold Heading" panose="02010400000000000000" pitchFamily="2" charset="-78"/>
            </a:endParaRPr>
          </a:p>
          <a:p>
            <a:pPr lvl="0" algn="r"/>
            <a:r>
              <a:rPr lang="ar-SA" sz="3200" dirty="0">
                <a:cs typeface="PT Bold Heading" panose="02010400000000000000" pitchFamily="2" charset="-78"/>
              </a:rPr>
              <a:t>نقد لتطبيقات النظام التعليمي0 </a:t>
            </a:r>
            <a:endParaRPr lang="en-US" sz="3200" dirty="0">
              <a:cs typeface="PT Bold Heading" panose="02010400000000000000" pitchFamily="2" charset="-78"/>
            </a:endParaRPr>
          </a:p>
          <a:p>
            <a:pPr algn="r"/>
            <a:r>
              <a:rPr lang="ar-SA" sz="3200" dirty="0">
                <a:cs typeface="PT Bold Heading" panose="02010400000000000000" pitchFamily="2" charset="-78"/>
              </a:rPr>
              <a:t>	وبذلك فهي لا تقتصر فقط على نقد دائرة التفكير، بل تشمل أيضاً دائرة التنفيذ0 وبذلك تتجاوز التنظير إلى الواقع تكتشف الثغرات والأخطاء، وتوجه الأنظار إلى أساليب الحل والعلاج0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خصائص منهج فلسفة التربية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451182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2880" y="1045029"/>
            <a:ext cx="11747863" cy="5695405"/>
          </a:xfrm>
        </p:spPr>
        <p:txBody>
          <a:bodyPr>
            <a:normAutofit/>
          </a:bodyPr>
          <a:lstStyle/>
          <a:p>
            <a:pPr algn="r"/>
            <a:r>
              <a:rPr lang="ar-SA" sz="3200" dirty="0">
                <a:cs typeface="PT Bold Heading" panose="02010400000000000000" pitchFamily="2" charset="-78"/>
              </a:rPr>
              <a:t>هناك عدة اتجاهات لتحديد ميدان فلسفة التربية بصفة عامة وتحديد العلاقة بين الفلسفة وفلسفة التربية بصفة خاصة0 </a:t>
            </a:r>
            <a:r>
              <a:rPr lang="ar-SA" sz="3200" dirty="0">
                <a:solidFill>
                  <a:srgbClr val="FF0000"/>
                </a:solidFill>
                <a:cs typeface="PT Bold Heading" panose="02010400000000000000" pitchFamily="2" charset="-78"/>
              </a:rPr>
              <a:t>ومن أهم هذه الاتجاهات ما يمكن أن نجمله </a:t>
            </a:r>
            <a:r>
              <a:rPr lang="ar-SA" sz="3200" dirty="0" err="1">
                <a:solidFill>
                  <a:srgbClr val="FF0000"/>
                </a:solidFill>
                <a:cs typeface="PT Bold Heading" panose="02010400000000000000" pitchFamily="2" charset="-78"/>
              </a:rPr>
              <a:t>فى</a:t>
            </a:r>
            <a:r>
              <a:rPr lang="ar-SA" sz="3200" dirty="0">
                <a:solidFill>
                  <a:srgbClr val="FF0000"/>
                </a:solidFill>
                <a:cs typeface="PT Bold Heading" panose="02010400000000000000" pitchFamily="2" charset="-78"/>
              </a:rPr>
              <a:t> أربعة اتجاهات هي : </a:t>
            </a:r>
            <a:endParaRPr lang="en-US" sz="3200" dirty="0">
              <a:solidFill>
                <a:srgbClr val="FF0000"/>
              </a:solidFill>
              <a:cs typeface="PT Bold Heading" panose="02010400000000000000" pitchFamily="2" charset="-78"/>
            </a:endParaRPr>
          </a:p>
          <a:p>
            <a:pPr marL="457200" lvl="0" indent="-457200" algn="r">
              <a:buFont typeface="+mj-lt"/>
              <a:buAutoNum type="arabicPeriod"/>
            </a:pPr>
            <a:r>
              <a:rPr lang="ar-SA" sz="3200" dirty="0">
                <a:cs typeface="PT Bold Heading" panose="02010400000000000000" pitchFamily="2" charset="-78"/>
              </a:rPr>
              <a:t>اتجاه يرى أن فلسفة التربية ليست ميداناً معرفياً متميزاً بذاته0 </a:t>
            </a:r>
            <a:endParaRPr lang="en-US" sz="3200" dirty="0">
              <a:cs typeface="PT Bold Heading" panose="02010400000000000000" pitchFamily="2" charset="-78"/>
            </a:endParaRPr>
          </a:p>
          <a:p>
            <a:pPr marL="457200" lvl="0" indent="-457200" algn="r">
              <a:buFont typeface="+mj-lt"/>
              <a:buAutoNum type="arabicPeriod"/>
            </a:pPr>
            <a:r>
              <a:rPr lang="ar-SA" sz="3200" dirty="0">
                <a:cs typeface="PT Bold Heading" panose="02010400000000000000" pitchFamily="2" charset="-78"/>
              </a:rPr>
              <a:t>اتجاه يرى أن فلسفة التربية هي التحليل الفلسفي للمفاهيم والمضامين التربوية0 </a:t>
            </a:r>
            <a:endParaRPr lang="en-US" sz="3200" dirty="0">
              <a:cs typeface="PT Bold Heading" panose="02010400000000000000" pitchFamily="2" charset="-78"/>
            </a:endParaRPr>
          </a:p>
          <a:p>
            <a:pPr marL="457200" lvl="0" indent="-457200" algn="r">
              <a:buFont typeface="+mj-lt"/>
              <a:buAutoNum type="arabicPeriod"/>
            </a:pPr>
            <a:r>
              <a:rPr lang="ar-SA" sz="3200" dirty="0">
                <a:cs typeface="PT Bold Heading" panose="02010400000000000000" pitchFamily="2" charset="-78"/>
              </a:rPr>
              <a:t>اتجاه يرى أن فلسفة التربية ما </a:t>
            </a:r>
            <a:r>
              <a:rPr lang="ar-SA" sz="3200" dirty="0" err="1">
                <a:cs typeface="PT Bold Heading" panose="02010400000000000000" pitchFamily="2" charset="-78"/>
              </a:rPr>
              <a:t>هى</a:t>
            </a:r>
            <a:r>
              <a:rPr lang="ar-SA" sz="3200" dirty="0">
                <a:cs typeface="PT Bold Heading" panose="02010400000000000000" pitchFamily="2" charset="-78"/>
              </a:rPr>
              <a:t> اشتقاق من الفلسفة أو تطبيق لها0 </a:t>
            </a:r>
            <a:endParaRPr lang="en-US" sz="3200" dirty="0">
              <a:cs typeface="PT Bold Heading" panose="02010400000000000000" pitchFamily="2" charset="-78"/>
            </a:endParaRPr>
          </a:p>
          <a:p>
            <a:pPr marL="457200" lvl="0" indent="-457200" algn="r">
              <a:buFont typeface="+mj-lt"/>
              <a:buAutoNum type="arabicPeriod"/>
            </a:pPr>
            <a:r>
              <a:rPr lang="ar-SA" sz="3200" dirty="0">
                <a:cs typeface="PT Bold Heading" panose="02010400000000000000" pitchFamily="2" charset="-78"/>
              </a:rPr>
              <a:t>اتجاه يرى أن فلسفة التربية ميدان متميز مستقل عن الفلسفة0 </a:t>
            </a:r>
            <a:endParaRPr lang="en-US" sz="3200" dirty="0">
              <a:cs typeface="PT Bold Heading" panose="02010400000000000000" pitchFamily="2" charset="-78"/>
            </a:endParaRPr>
          </a:p>
          <a:p>
            <a:pPr algn="r"/>
            <a:r>
              <a:rPr lang="ar-SA" sz="3200" dirty="0">
                <a:cs typeface="PT Bold Heading" panose="02010400000000000000" pitchFamily="2" charset="-78"/>
              </a:rPr>
              <a:t>وسنفصل القول عن هذه الاتجاهات الأربعة </a:t>
            </a:r>
            <a:r>
              <a:rPr lang="ar-SA" sz="3200" dirty="0" err="1">
                <a:cs typeface="PT Bold Heading" panose="02010400000000000000" pitchFamily="2" charset="-78"/>
              </a:rPr>
              <a:t>فى</a:t>
            </a:r>
            <a:r>
              <a:rPr lang="ar-SA" sz="3200" dirty="0">
                <a:cs typeface="PT Bold Heading" panose="02010400000000000000" pitchFamily="2" charset="-78"/>
              </a:rPr>
              <a:t> السطور التالية :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dirty="0">
                <a:solidFill>
                  <a:srgbClr val="FF0000"/>
                </a:solidFill>
                <a:cs typeface="PT Bold Heading" panose="02010400000000000000" pitchFamily="2" charset="-78"/>
              </a:rPr>
              <a:t>4-اتجاهات فلسفة </a:t>
            </a:r>
            <a:r>
              <a:rPr lang="ar-SA" dirty="0" smtClean="0">
                <a:solidFill>
                  <a:srgbClr val="FF0000"/>
                </a:solidFill>
                <a:cs typeface="PT Bold Heading" panose="02010400000000000000" pitchFamily="2" charset="-78"/>
              </a:rPr>
              <a:t>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908690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endParaRPr lang="ar-SA" dirty="0" smtClean="0"/>
          </a:p>
          <a:p>
            <a:pPr algn="r"/>
            <a:endParaRPr lang="ar-SA" dirty="0"/>
          </a:p>
          <a:p>
            <a:pPr algn="r"/>
            <a:endParaRPr lang="ar-SA" dirty="0" smtClean="0"/>
          </a:p>
          <a:p>
            <a:pPr algn="r"/>
            <a:endParaRPr lang="ar-SA" dirty="0"/>
          </a:p>
          <a:p>
            <a:pPr algn="r"/>
            <a:endParaRPr lang="ar-SA" dirty="0" smtClean="0"/>
          </a:p>
          <a:p>
            <a:r>
              <a:rPr lang="ar-SA" sz="6000" dirty="0" smtClean="0">
                <a:solidFill>
                  <a:srgbClr val="FF0000"/>
                </a:solidFill>
                <a:cs typeface="PT Bold Heading" panose="02010400000000000000" pitchFamily="2" charset="-78"/>
              </a:rPr>
              <a:t>فلسفـــــــة </a:t>
            </a:r>
            <a:r>
              <a:rPr lang="ar-SA" sz="6000" dirty="0">
                <a:solidFill>
                  <a:srgbClr val="FF0000"/>
                </a:solidFill>
                <a:cs typeface="PT Bold Heading" panose="02010400000000000000" pitchFamily="2" charset="-78"/>
              </a:rPr>
              <a:t>التربيـــــة </a:t>
            </a:r>
            <a:endParaRPr lang="en-US" sz="6000" dirty="0">
              <a:solidFill>
                <a:srgbClr val="FF0000"/>
              </a:solidFill>
              <a:cs typeface="PT Bold Heading" panose="02010400000000000000" pitchFamily="2" charset="-78"/>
            </a:endParaRPr>
          </a:p>
          <a:p>
            <a:pPr algn="r"/>
            <a:endParaRPr lang="ar-EG" sz="28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330481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الاتجاه الأول </a:t>
            </a:r>
            <a:r>
              <a:rPr lang="ar-SA" sz="3200" b="1" dirty="0">
                <a:cs typeface="PT Bold Heading" panose="02010400000000000000" pitchFamily="2" charset="-78"/>
              </a:rPr>
              <a:t>:</a:t>
            </a:r>
            <a:r>
              <a:rPr lang="ar-SA" sz="3200" dirty="0">
                <a:cs typeface="PT Bold Heading" panose="02010400000000000000" pitchFamily="2" charset="-78"/>
              </a:rPr>
              <a:t>  ويرى أصحابه أن فلسفة التربية ليست ميداناً متميزاً عن ميادين المعرفة، وأنها ليست سوى فلسفة عامة ولا يوجد مفاهيم خاصة بها، </a:t>
            </a:r>
            <a:r>
              <a:rPr lang="ar-SA" sz="3200" dirty="0" err="1">
                <a:cs typeface="PT Bold Heading" panose="02010400000000000000" pitchFamily="2" charset="-78"/>
              </a:rPr>
              <a:t>أى</a:t>
            </a:r>
            <a:r>
              <a:rPr lang="ar-SA" sz="3200" dirty="0">
                <a:cs typeface="PT Bold Heading" panose="02010400000000000000" pitchFamily="2" charset="-78"/>
              </a:rPr>
              <a:t> ليس لها موضوعها المميز، ولا </a:t>
            </a:r>
            <a:r>
              <a:rPr lang="ar-SA" sz="3200" dirty="0" err="1">
                <a:cs typeface="PT Bold Heading" panose="02010400000000000000" pitchFamily="2" charset="-78"/>
              </a:rPr>
              <a:t>منهجيتها</a:t>
            </a:r>
            <a:r>
              <a:rPr lang="ar-SA" sz="3200" dirty="0">
                <a:cs typeface="PT Bold Heading" panose="02010400000000000000" pitchFamily="2" charset="-78"/>
              </a:rPr>
              <a:t> الخاصة بها، وأن من الأفضل اعتبرها فرعاً من فروع علم الأخلاق، ومن </a:t>
            </a:r>
            <a:r>
              <a:rPr lang="ar-SA" sz="3200" dirty="0" err="1">
                <a:cs typeface="PT Bold Heading" panose="02010400000000000000" pitchFamily="2" charset="-78"/>
              </a:rPr>
              <a:t>ممثلى</a:t>
            </a:r>
            <a:r>
              <a:rPr lang="ar-SA" sz="3200" dirty="0">
                <a:cs typeface="PT Bold Heading" panose="02010400000000000000" pitchFamily="2" charset="-78"/>
              </a:rPr>
              <a:t> هذا الاتجاه "سوزان لانجر"، </a:t>
            </a:r>
            <a:r>
              <a:rPr lang="ar-SA" sz="3200" dirty="0" err="1">
                <a:cs typeface="PT Bold Heading" panose="02010400000000000000" pitchFamily="2" charset="-78"/>
              </a:rPr>
              <a:t>التى</a:t>
            </a:r>
            <a:r>
              <a:rPr lang="ar-SA" sz="3200" dirty="0">
                <a:cs typeface="PT Bold Heading" panose="02010400000000000000" pitchFamily="2" charset="-78"/>
              </a:rPr>
              <a:t> ترى أن فلسفة التربية ما </a:t>
            </a:r>
            <a:r>
              <a:rPr lang="ar-SA" sz="3200" dirty="0" err="1">
                <a:cs typeface="PT Bold Heading" panose="02010400000000000000" pitchFamily="2" charset="-78"/>
              </a:rPr>
              <a:t>هى</a:t>
            </a:r>
            <a:r>
              <a:rPr lang="ar-SA" sz="3200" dirty="0">
                <a:cs typeface="PT Bold Heading" panose="02010400000000000000" pitchFamily="2" charset="-78"/>
              </a:rPr>
              <a:t> إلا الفلسفة العامة. أما "ماكس بلاك" فيرى أن ليس هناك منهج </a:t>
            </a:r>
            <a:r>
              <a:rPr lang="ar-SA" sz="3200" dirty="0" err="1">
                <a:cs typeface="PT Bold Heading" panose="02010400000000000000" pitchFamily="2" charset="-78"/>
              </a:rPr>
              <a:t>تربوى</a:t>
            </a:r>
            <a:r>
              <a:rPr lang="ar-SA" sz="3200" dirty="0">
                <a:cs typeface="PT Bold Heading" panose="02010400000000000000" pitchFamily="2" charset="-78"/>
              </a:rPr>
              <a:t> يقابل المنهج </a:t>
            </a:r>
            <a:r>
              <a:rPr lang="ar-SA" sz="3200" dirty="0" err="1">
                <a:cs typeface="PT Bold Heading" panose="02010400000000000000" pitchFamily="2" charset="-78"/>
              </a:rPr>
              <a:t>العلمى</a:t>
            </a:r>
            <a:r>
              <a:rPr lang="ar-SA" sz="3200" dirty="0">
                <a:cs typeface="PT Bold Heading" panose="02010400000000000000" pitchFamily="2" charset="-78"/>
              </a:rPr>
              <a:t>، لذلك ففلسفة التربية ليس لها مواد خاصة بها أو محتوى متميز </a:t>
            </a:r>
            <a:r>
              <a:rPr lang="ar-SA" sz="3200" dirty="0" err="1">
                <a:cs typeface="PT Bold Heading" panose="02010400000000000000" pitchFamily="2" charset="-78"/>
              </a:rPr>
              <a:t>فهى</a:t>
            </a:r>
            <a:r>
              <a:rPr lang="ar-SA" sz="3200" dirty="0">
                <a:cs typeface="PT Bold Heading" panose="02010400000000000000" pitchFamily="2" charset="-78"/>
              </a:rPr>
              <a:t> ليست ميداناً منفصلاً عن سائر ميادين المعرفة بفواصل واضحة. ولكن لابد من التأكيد على أن فلسفة التربية ضرورية ومهمة للعملية التربوية توجهها وتضبطها وتساهم </a:t>
            </a:r>
            <a:r>
              <a:rPr lang="ar-SA" sz="3200" dirty="0" err="1">
                <a:cs typeface="PT Bold Heading" panose="02010400000000000000" pitchFamily="2" charset="-78"/>
              </a:rPr>
              <a:t>فى</a:t>
            </a:r>
            <a:r>
              <a:rPr lang="ar-SA" sz="3200" dirty="0">
                <a:cs typeface="PT Bold Heading" panose="02010400000000000000" pitchFamily="2" charset="-78"/>
              </a:rPr>
              <a:t> تطوير الأدوات والأساليب </a:t>
            </a:r>
            <a:r>
              <a:rPr lang="ar-SA" sz="3200" dirty="0" err="1">
                <a:cs typeface="PT Bold Heading" panose="02010400000000000000" pitchFamily="2" charset="-78"/>
              </a:rPr>
              <a:t>فى</a:t>
            </a:r>
            <a:r>
              <a:rPr lang="ar-SA" sz="3200" dirty="0">
                <a:cs typeface="PT Bold Heading" panose="02010400000000000000" pitchFamily="2" charset="-78"/>
              </a:rPr>
              <a:t> البحث </a:t>
            </a:r>
            <a:r>
              <a:rPr lang="ar-SA" sz="3200" dirty="0" err="1">
                <a:cs typeface="PT Bold Heading" panose="02010400000000000000" pitchFamily="2" charset="-78"/>
              </a:rPr>
              <a:t>التربوى</a:t>
            </a:r>
            <a:r>
              <a:rPr lang="ar-SA" sz="3200" dirty="0">
                <a:cs typeface="PT Bold Heading" panose="02010400000000000000" pitchFamily="2" charset="-78"/>
              </a:rPr>
              <a:t>.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smtClean="0">
                <a:solidFill>
                  <a:srgbClr val="FF0000"/>
                </a:solidFill>
                <a:cs typeface="PT Bold Heading" panose="02010400000000000000" pitchFamily="2" charset="-78"/>
              </a:rPr>
              <a:t>تابع اتجاهات </a:t>
            </a:r>
            <a:r>
              <a:rPr lang="ar-SA" sz="4000" dirty="0">
                <a:solidFill>
                  <a:srgbClr val="FF0000"/>
                </a:solidFill>
                <a:cs typeface="PT Bold Heading" panose="02010400000000000000" pitchFamily="2" charset="-78"/>
              </a:rPr>
              <a:t>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976551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الاتجاه </a:t>
            </a:r>
            <a:r>
              <a:rPr lang="ar-SA" sz="3200" b="1" dirty="0" err="1">
                <a:solidFill>
                  <a:srgbClr val="FF0000"/>
                </a:solidFill>
                <a:cs typeface="PT Bold Heading" panose="02010400000000000000" pitchFamily="2" charset="-78"/>
              </a:rPr>
              <a:t>الثانى</a:t>
            </a:r>
            <a:r>
              <a:rPr lang="ar-SA" sz="3200" b="1" dirty="0">
                <a:solidFill>
                  <a:srgbClr val="FF0000"/>
                </a:solidFill>
                <a:cs typeface="PT Bold Heading" panose="02010400000000000000" pitchFamily="2" charset="-78"/>
              </a:rPr>
              <a:t> </a:t>
            </a:r>
            <a:r>
              <a:rPr lang="ar-SA" sz="3200" b="1" dirty="0">
                <a:cs typeface="PT Bold Heading" panose="02010400000000000000" pitchFamily="2" charset="-78"/>
              </a:rPr>
              <a:t>:</a:t>
            </a:r>
            <a:r>
              <a:rPr lang="ar-SA" sz="3200" dirty="0">
                <a:cs typeface="PT Bold Heading" panose="02010400000000000000" pitchFamily="2" charset="-78"/>
              </a:rPr>
              <a:t> ويعتقد أصحابه أن فلسفة التربية ما </a:t>
            </a:r>
            <a:r>
              <a:rPr lang="ar-SA" sz="3200" dirty="0" err="1">
                <a:cs typeface="PT Bold Heading" panose="02010400000000000000" pitchFamily="2" charset="-78"/>
              </a:rPr>
              <a:t>هى</a:t>
            </a:r>
            <a:r>
              <a:rPr lang="ar-SA" sz="3200" dirty="0">
                <a:cs typeface="PT Bold Heading" panose="02010400000000000000" pitchFamily="2" charset="-78"/>
              </a:rPr>
              <a:t> إلا تحليل </a:t>
            </a:r>
            <a:r>
              <a:rPr lang="ar-SA" sz="3200" dirty="0" err="1">
                <a:cs typeface="PT Bold Heading" panose="02010400000000000000" pitchFamily="2" charset="-78"/>
              </a:rPr>
              <a:t>فلسفى</a:t>
            </a:r>
            <a:r>
              <a:rPr lang="ar-SA" sz="3200" dirty="0">
                <a:cs typeface="PT Bold Heading" panose="02010400000000000000" pitchFamily="2" charset="-78"/>
              </a:rPr>
              <a:t> للعبارات والمفاهيم التربوية. هذا الاتجاه يرى أن فلسفة التربية مثل فلسفة العلم، ذلك أن التربية علم </a:t>
            </a:r>
            <a:r>
              <a:rPr lang="ar-SA" sz="3200" dirty="0" err="1">
                <a:cs typeface="PT Bold Heading" panose="02010400000000000000" pitchFamily="2" charset="-78"/>
              </a:rPr>
              <a:t>اجتماعى</a:t>
            </a:r>
            <a:r>
              <a:rPr lang="ar-SA" sz="3200" dirty="0">
                <a:cs typeface="PT Bold Heading" panose="02010400000000000000" pitchFamily="2" charset="-78"/>
              </a:rPr>
              <a:t> يصف ظواهر معينة وينظم مجموعة من المفاهيم تجمع بين المغزى </a:t>
            </a:r>
            <a:r>
              <a:rPr lang="ar-SA" sz="3200" dirty="0" err="1">
                <a:cs typeface="PT Bold Heading" panose="02010400000000000000" pitchFamily="2" charset="-78"/>
              </a:rPr>
              <a:t>الاجتماعى</a:t>
            </a:r>
            <a:r>
              <a:rPr lang="ar-SA" sz="3200" dirty="0">
                <a:cs typeface="PT Bold Heading" panose="02010400000000000000" pitchFamily="2" charset="-78"/>
              </a:rPr>
              <a:t> والحقائق العلمية، وفلسفة التربية </a:t>
            </a:r>
            <a:r>
              <a:rPr lang="ar-SA" sz="3200" dirty="0" err="1">
                <a:cs typeface="PT Bold Heading" panose="02010400000000000000" pitchFamily="2" charset="-78"/>
              </a:rPr>
              <a:t>هى</a:t>
            </a:r>
            <a:r>
              <a:rPr lang="ar-SA" sz="3200" dirty="0">
                <a:cs typeface="PT Bold Heading" panose="02010400000000000000" pitchFamily="2" charset="-78"/>
              </a:rPr>
              <a:t> توضيح وتحليل للمفاهيم التربوية مثل : الخبرة، التفاعل، التوافق، النمو، والتكامل...إلخ وأن هدفها ليس حسم المشكلات </a:t>
            </a:r>
            <a:r>
              <a:rPr lang="ar-SA" sz="3200" dirty="0" err="1">
                <a:cs typeface="PT Bold Heading" panose="02010400000000000000" pitchFamily="2" charset="-78"/>
              </a:rPr>
              <a:t>التى</a:t>
            </a:r>
            <a:r>
              <a:rPr lang="ar-SA" sz="3200" dirty="0">
                <a:cs typeface="PT Bold Heading" panose="02010400000000000000" pitchFamily="2" charset="-78"/>
              </a:rPr>
              <a:t> </a:t>
            </a:r>
            <a:r>
              <a:rPr lang="ar-SA" sz="3200" dirty="0" err="1">
                <a:cs typeface="PT Bold Heading" panose="02010400000000000000" pitchFamily="2" charset="-78"/>
              </a:rPr>
              <a:t>يواجهها</a:t>
            </a:r>
            <a:r>
              <a:rPr lang="ar-SA" sz="3200" dirty="0">
                <a:cs typeface="PT Bold Heading" panose="02010400000000000000" pitchFamily="2" charset="-78"/>
              </a:rPr>
              <a:t> المربون بل توضيحها، وهذا الاتجاه محدود يقصر ميدان فلسفة التربية على الوصف والتحليل، لأن مجرد التحليل للعبارات التربوية لا يؤدى إلى حسم الخلافات حول الكثير من المشكلات التربوية بل من الممكن أن يقود إلى تحليلات متنافرة بعيدة عن مشكلات الثقافة وتناقضاتها، وعن المشكلات التربوية المتعددة.</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smtClean="0">
                <a:solidFill>
                  <a:srgbClr val="FF0000"/>
                </a:solidFill>
                <a:cs typeface="PT Bold Heading" panose="02010400000000000000" pitchFamily="2" charset="-78"/>
              </a:rPr>
              <a:t>تابع اتجاهات </a:t>
            </a:r>
            <a:r>
              <a:rPr lang="ar-SA" sz="4000" dirty="0">
                <a:solidFill>
                  <a:srgbClr val="FF0000"/>
                </a:solidFill>
                <a:cs typeface="PT Bold Heading" panose="02010400000000000000" pitchFamily="2" charset="-78"/>
              </a:rPr>
              <a:t>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560783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الاتجاه الثالث </a:t>
            </a:r>
            <a:r>
              <a:rPr lang="ar-SA" sz="3200" b="1" dirty="0">
                <a:cs typeface="PT Bold Heading" panose="02010400000000000000" pitchFamily="2" charset="-78"/>
              </a:rPr>
              <a:t>:</a:t>
            </a:r>
            <a:r>
              <a:rPr lang="ar-SA" sz="3200" dirty="0">
                <a:cs typeface="PT Bold Heading" panose="02010400000000000000" pitchFamily="2" charset="-78"/>
              </a:rPr>
              <a:t> ويرى أن فلسفة التربية ما </a:t>
            </a:r>
            <a:r>
              <a:rPr lang="ar-SA" sz="3200" dirty="0" err="1">
                <a:cs typeface="PT Bold Heading" panose="02010400000000000000" pitchFamily="2" charset="-78"/>
              </a:rPr>
              <a:t>هى</a:t>
            </a:r>
            <a:r>
              <a:rPr lang="ar-SA" sz="3200" dirty="0">
                <a:cs typeface="PT Bold Heading" panose="02010400000000000000" pitchFamily="2" charset="-78"/>
              </a:rPr>
              <a:t> إلا اشتقاق من الفلسفة أو تطبيق لها، وأنها في مركز الوسط بين الفلسفة العامة والتربية وأن </a:t>
            </a:r>
            <a:r>
              <a:rPr lang="ar-SA" sz="3200" dirty="0" err="1">
                <a:cs typeface="PT Bold Heading" panose="02010400000000000000" pitchFamily="2" charset="-78"/>
              </a:rPr>
              <a:t>ممثلى</a:t>
            </a:r>
            <a:r>
              <a:rPr lang="ar-SA" sz="3200" dirty="0">
                <a:cs typeface="PT Bold Heading" panose="02010400000000000000" pitchFamily="2" charset="-78"/>
              </a:rPr>
              <a:t> هذا الاتجاه يرون بأن فلسفة التربية عبارة عن مجهود منظم يوجه العملية التربوية </a:t>
            </a:r>
            <a:r>
              <a:rPr lang="ar-SA" sz="3200" dirty="0" err="1">
                <a:cs typeface="PT Bold Heading" panose="02010400000000000000" pitchFamily="2" charset="-78"/>
              </a:rPr>
              <a:t>فى</a:t>
            </a:r>
            <a:r>
              <a:rPr lang="ar-SA" sz="3200" dirty="0">
                <a:cs typeface="PT Bold Heading" panose="02010400000000000000" pitchFamily="2" charset="-78"/>
              </a:rPr>
              <a:t> الإطار </a:t>
            </a:r>
            <a:r>
              <a:rPr lang="ar-SA" sz="3200" dirty="0" err="1">
                <a:cs typeface="PT Bold Heading" panose="02010400000000000000" pitchFamily="2" charset="-78"/>
              </a:rPr>
              <a:t>الثقافى</a:t>
            </a:r>
            <a:r>
              <a:rPr lang="ar-SA" sz="3200" dirty="0">
                <a:cs typeface="PT Bold Heading" panose="02010400000000000000" pitchFamily="2" charset="-78"/>
              </a:rPr>
              <a:t> الموجودة فيه. فهذا </a:t>
            </a:r>
            <a:r>
              <a:rPr lang="ar-SA" sz="3200" dirty="0" err="1">
                <a:cs typeface="PT Bold Heading" panose="02010400000000000000" pitchFamily="2" charset="-78"/>
              </a:rPr>
              <a:t>واجنر</a:t>
            </a:r>
            <a:r>
              <a:rPr lang="ar-SA" sz="3200" dirty="0">
                <a:cs typeface="PT Bold Heading" panose="02010400000000000000" pitchFamily="2" charset="-78"/>
              </a:rPr>
              <a:t> </a:t>
            </a:r>
            <a:r>
              <a:rPr lang="en-US" sz="3200" dirty="0">
                <a:cs typeface="PT Bold Heading" panose="02010400000000000000" pitchFamily="2" charset="-78"/>
              </a:rPr>
              <a:t>(Wegner)</a:t>
            </a:r>
            <a:r>
              <a:rPr lang="ar-SA" sz="3200" dirty="0">
                <a:cs typeface="PT Bold Heading" panose="02010400000000000000" pitchFamily="2" charset="-78"/>
              </a:rPr>
              <a:t> يؤكد أن فلسفة التربية تشمل تطبيقات الأفكار الفلسفية على مشكلات التربية </a:t>
            </a:r>
            <a:r>
              <a:rPr lang="ar-SA" sz="3200" dirty="0" err="1">
                <a:cs typeface="PT Bold Heading" panose="02010400000000000000" pitchFamily="2" charset="-78"/>
              </a:rPr>
              <a:t>التى</a:t>
            </a:r>
            <a:r>
              <a:rPr lang="ar-SA" sz="3200" dirty="0">
                <a:cs typeface="PT Bold Heading" panose="02010400000000000000" pitchFamily="2" charset="-78"/>
              </a:rPr>
              <a:t> تناسبها المعالجة الفلسفية، ويدعمه </a:t>
            </a:r>
            <a:r>
              <a:rPr lang="ar-SA" sz="3200" dirty="0" err="1">
                <a:cs typeface="PT Bold Heading" panose="02010400000000000000" pitchFamily="2" charset="-78"/>
              </a:rPr>
              <a:t>أرنورد</a:t>
            </a:r>
            <a:r>
              <a:rPr lang="ar-SA" sz="3200" dirty="0">
                <a:cs typeface="PT Bold Heading" panose="02010400000000000000" pitchFamily="2" charset="-78"/>
              </a:rPr>
              <a:t> ريد أستاذ فلسفة التربية بجامعة لندن. </a:t>
            </a:r>
            <a:endParaRPr lang="en-US" sz="3200" dirty="0">
              <a:cs typeface="PT Bold Heading" panose="02010400000000000000" pitchFamily="2" charset="-78"/>
            </a:endParaRPr>
          </a:p>
          <a:p>
            <a:pPr algn="r"/>
            <a:r>
              <a:rPr lang="ar-SA" sz="3200" dirty="0">
                <a:cs typeface="PT Bold Heading" panose="02010400000000000000" pitchFamily="2" charset="-78"/>
              </a:rPr>
              <a:t>	إن هذا الاتجاه لا يزال يعتقد بأن الفلسفة العامة لا تزال أم العلوم وأن فلسفة التربية </a:t>
            </a:r>
            <a:r>
              <a:rPr lang="ar-SA" sz="3200" dirty="0" err="1">
                <a:cs typeface="PT Bold Heading" panose="02010400000000000000" pitchFamily="2" charset="-78"/>
              </a:rPr>
              <a:t>هى</a:t>
            </a:r>
            <a:r>
              <a:rPr lang="ar-SA" sz="3200" dirty="0">
                <a:cs typeface="PT Bold Heading" panose="02010400000000000000" pitchFamily="2" charset="-78"/>
              </a:rPr>
              <a:t> </a:t>
            </a:r>
            <a:r>
              <a:rPr lang="ar-SA" sz="3200" dirty="0" err="1">
                <a:cs typeface="PT Bold Heading" panose="02010400000000000000" pitchFamily="2" charset="-78"/>
              </a:rPr>
              <a:t>اشتقاقمن</a:t>
            </a:r>
            <a:r>
              <a:rPr lang="ar-SA" sz="3200" dirty="0">
                <a:cs typeface="PT Bold Heading" panose="02010400000000000000" pitchFamily="2" charset="-78"/>
              </a:rPr>
              <a:t> الفلسفة العامة. وهذا الاتجاه يروج لجعل فلسفة التربية نظرية غير علمية.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a:solidFill>
                  <a:srgbClr val="FF0000"/>
                </a:solidFill>
                <a:cs typeface="PT Bold Heading" panose="02010400000000000000" pitchFamily="2" charset="-78"/>
              </a:rPr>
              <a:t>تابع اتجاهات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513593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الاتجاه الرابع </a:t>
            </a:r>
            <a:r>
              <a:rPr lang="ar-SA" sz="3200" b="1" dirty="0">
                <a:cs typeface="PT Bold Heading" panose="02010400000000000000" pitchFamily="2" charset="-78"/>
              </a:rPr>
              <a:t>:</a:t>
            </a:r>
            <a:r>
              <a:rPr lang="ar-SA" sz="3200" dirty="0">
                <a:cs typeface="PT Bold Heading" panose="02010400000000000000" pitchFamily="2" charset="-78"/>
              </a:rPr>
              <a:t> يرى أصحابه أن فلسفة التربية ميدان متميز مستقل عن الفلسفة العامة.  ومن </a:t>
            </a:r>
            <a:r>
              <a:rPr lang="ar-SA" sz="3200" dirty="0" err="1">
                <a:cs typeface="PT Bold Heading" panose="02010400000000000000" pitchFamily="2" charset="-78"/>
              </a:rPr>
              <a:t>ممثلى</a:t>
            </a:r>
            <a:r>
              <a:rPr lang="ar-SA" sz="3200" dirty="0">
                <a:cs typeface="PT Bold Heading" panose="02010400000000000000" pitchFamily="2" charset="-78"/>
              </a:rPr>
              <a:t> هذا الاتجاه "فوستر </a:t>
            </a:r>
            <a:r>
              <a:rPr lang="ar-SA" sz="3200" dirty="0" err="1">
                <a:cs typeface="PT Bold Heading" panose="02010400000000000000" pitchFamily="2" charset="-78"/>
              </a:rPr>
              <a:t>مكمرى</a:t>
            </a:r>
            <a:r>
              <a:rPr lang="ar-SA" sz="3200" dirty="0">
                <a:cs typeface="PT Bold Heading" panose="02010400000000000000" pitchFamily="2" charset="-78"/>
              </a:rPr>
              <a:t>" </a:t>
            </a:r>
            <a:r>
              <a:rPr lang="en-US" sz="3200" dirty="0">
                <a:cs typeface="PT Bold Heading" panose="02010400000000000000" pitchFamily="2" charset="-78"/>
              </a:rPr>
              <a:t>(Foster Mc Murray)</a:t>
            </a:r>
            <a:r>
              <a:rPr lang="ar-SA" sz="3200" dirty="0">
                <a:cs typeface="PT Bold Heading" panose="02010400000000000000" pitchFamily="2" charset="-78"/>
              </a:rPr>
              <a:t> الذى يؤمن بأن نقطة البدء </a:t>
            </a:r>
            <a:r>
              <a:rPr lang="ar-SA" sz="3200" dirty="0" err="1">
                <a:cs typeface="PT Bold Heading" panose="02010400000000000000" pitchFamily="2" charset="-78"/>
              </a:rPr>
              <a:t>فى</a:t>
            </a:r>
            <a:r>
              <a:rPr lang="ar-SA" sz="3200" dirty="0">
                <a:cs typeface="PT Bold Heading" panose="02010400000000000000" pitchFamily="2" charset="-78"/>
              </a:rPr>
              <a:t> فلسفة التربية هو دراسة العلمية التربوية بدلاً من أن تكون نقطة البدء </a:t>
            </a:r>
            <a:r>
              <a:rPr lang="ar-SA" sz="3200" dirty="0" err="1">
                <a:cs typeface="PT Bold Heading" panose="02010400000000000000" pitchFamily="2" charset="-78"/>
              </a:rPr>
              <a:t>هى</a:t>
            </a:r>
            <a:r>
              <a:rPr lang="ar-SA" sz="3200" dirty="0">
                <a:cs typeface="PT Bold Heading" panose="02010400000000000000" pitchFamily="2" charset="-78"/>
              </a:rPr>
              <a:t> النظرية الفلسفية والمواقف الفلسفية، ثم تتحدد بعد ذلك المشكلات </a:t>
            </a:r>
            <a:r>
              <a:rPr lang="ar-SA" sz="3200" dirty="0" err="1">
                <a:cs typeface="PT Bold Heading" panose="02010400000000000000" pitchFamily="2" charset="-78"/>
              </a:rPr>
              <a:t>التى</a:t>
            </a:r>
            <a:r>
              <a:rPr lang="ar-SA" sz="3200" dirty="0">
                <a:cs typeface="PT Bold Heading" panose="02010400000000000000" pitchFamily="2" charset="-78"/>
              </a:rPr>
              <a:t> تتميز بها العملية التربوية، ويجب أن تصبح الشغل الشاغل لفلاسفة التربية وللفلاسفة أيضاً. </a:t>
            </a:r>
            <a:endParaRPr lang="en-US" sz="3200" dirty="0">
              <a:cs typeface="PT Bold Heading" panose="02010400000000000000" pitchFamily="2" charset="-78"/>
            </a:endParaRPr>
          </a:p>
          <a:p>
            <a:pPr algn="r"/>
            <a:r>
              <a:rPr lang="ar-SA" sz="3200" dirty="0">
                <a:cs typeface="PT Bold Heading" panose="02010400000000000000" pitchFamily="2" charset="-78"/>
              </a:rPr>
              <a:t>	إن هذا الاتجاه يجعل من فلسفة التربية ميداناً للدراسة العلمية رافضاً القول بأن فلسفة التربية ما </a:t>
            </a:r>
            <a:r>
              <a:rPr lang="ar-SA" sz="3200" dirty="0" err="1">
                <a:cs typeface="PT Bold Heading" panose="02010400000000000000" pitchFamily="2" charset="-78"/>
              </a:rPr>
              <a:t>هى</a:t>
            </a:r>
            <a:r>
              <a:rPr lang="ar-SA" sz="3200" dirty="0">
                <a:cs typeface="PT Bold Heading" panose="02010400000000000000" pitchFamily="2" charset="-78"/>
              </a:rPr>
              <a:t> إلا الفلسفة أو تطبيق لها أو اشتقاق منها، وهو اتجاه يشمل العديد من الفلاسفة والمربين والمفكرين وإن اختلفوا على نقطة البدء </a:t>
            </a:r>
            <a:r>
              <a:rPr lang="ar-SA" sz="3200" dirty="0" err="1">
                <a:cs typeface="PT Bold Heading" panose="02010400000000000000" pitchFamily="2" charset="-78"/>
              </a:rPr>
              <a:t>فى</a:t>
            </a:r>
            <a:r>
              <a:rPr lang="ar-SA" sz="3200" dirty="0">
                <a:cs typeface="PT Bold Heading" panose="02010400000000000000" pitchFamily="2" charset="-78"/>
              </a:rPr>
              <a:t> فلسفة التربية. </a:t>
            </a:r>
            <a:endParaRPr lang="en-US" sz="3200" dirty="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a:solidFill>
                  <a:srgbClr val="FF0000"/>
                </a:solidFill>
                <a:cs typeface="PT Bold Heading" panose="02010400000000000000" pitchFamily="2" charset="-78"/>
              </a:rPr>
              <a:t>تابع اتجاهات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811136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dirty="0">
                <a:solidFill>
                  <a:srgbClr val="FF0000"/>
                </a:solidFill>
                <a:cs typeface="PT Bold Heading" panose="02010400000000000000" pitchFamily="2" charset="-78"/>
              </a:rPr>
              <a:t>تتمثل الوظائف الأساسية لفلسفة التربية في ثلاث وظائف هي : </a:t>
            </a:r>
            <a:endParaRPr lang="en-US" sz="3200" dirty="0">
              <a:solidFill>
                <a:srgbClr val="FF0000"/>
              </a:solidFill>
              <a:cs typeface="PT Bold Heading" panose="02010400000000000000" pitchFamily="2" charset="-78"/>
            </a:endParaRPr>
          </a:p>
          <a:p>
            <a:pPr algn="r"/>
            <a:r>
              <a:rPr lang="ar-SA" sz="3200" b="1" dirty="0">
                <a:solidFill>
                  <a:srgbClr val="FF0000"/>
                </a:solidFill>
                <a:cs typeface="PT Bold Heading" panose="02010400000000000000" pitchFamily="2" charset="-78"/>
              </a:rPr>
              <a:t>أ-فهم النظام التعليمي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بمعنى أنه كلما زادت معرفتنا بالأصول الفلسفية زاد فهمنا للنظام معنى ومبنى، طريقة وهدفاً من هنا  </a:t>
            </a:r>
            <a:r>
              <a:rPr lang="ar-SA" sz="3200" dirty="0" err="1">
                <a:cs typeface="PT Bold Heading" panose="02010400000000000000" pitchFamily="2" charset="-78"/>
              </a:rPr>
              <a:t>ينبغى</a:t>
            </a:r>
            <a:r>
              <a:rPr lang="ar-SA" sz="3200" dirty="0">
                <a:cs typeface="PT Bold Heading" panose="02010400000000000000" pitchFamily="2" charset="-78"/>
              </a:rPr>
              <a:t> على كل مصلح </a:t>
            </a:r>
            <a:r>
              <a:rPr lang="ar-SA" sz="3200" dirty="0" err="1">
                <a:cs typeface="PT Bold Heading" panose="02010400000000000000" pitchFamily="2" charset="-78"/>
              </a:rPr>
              <a:t>فى</a:t>
            </a:r>
            <a:r>
              <a:rPr lang="ar-SA" sz="3200" dirty="0">
                <a:cs typeface="PT Bold Heading" panose="02010400000000000000" pitchFamily="2" charset="-78"/>
              </a:rPr>
              <a:t> التربية أن ينظر أولاً </a:t>
            </a:r>
            <a:r>
              <a:rPr lang="ar-SA" sz="3200" dirty="0" err="1">
                <a:cs typeface="PT Bold Heading" panose="02010400000000000000" pitchFamily="2" charset="-78"/>
              </a:rPr>
              <a:t>فى</a:t>
            </a:r>
            <a:r>
              <a:rPr lang="ar-SA" sz="3200" dirty="0">
                <a:cs typeface="PT Bold Heading" panose="02010400000000000000" pitchFamily="2" charset="-78"/>
              </a:rPr>
              <a:t> الأسس الفلسفية </a:t>
            </a:r>
            <a:r>
              <a:rPr lang="ar-SA" sz="3200" dirty="0" err="1">
                <a:cs typeface="PT Bold Heading" panose="02010400000000000000" pitchFamily="2" charset="-78"/>
              </a:rPr>
              <a:t>التى</a:t>
            </a:r>
            <a:r>
              <a:rPr lang="ar-SA" sz="3200" dirty="0">
                <a:cs typeface="PT Bold Heading" panose="02010400000000000000" pitchFamily="2" charset="-78"/>
              </a:rPr>
              <a:t> تنطوي عليها النظم </a:t>
            </a:r>
            <a:r>
              <a:rPr lang="ar-SA" sz="3200" dirty="0" err="1">
                <a:cs typeface="PT Bold Heading" panose="02010400000000000000" pitchFamily="2" charset="-78"/>
              </a:rPr>
              <a:t>التى</a:t>
            </a:r>
            <a:r>
              <a:rPr lang="ar-SA" sz="3200" dirty="0">
                <a:cs typeface="PT Bold Heading" panose="02010400000000000000" pitchFamily="2" charset="-78"/>
              </a:rPr>
              <a:t> يقدمها أو يقترحها0 وسواء حاول هذا المصلح أن يحدد أغراض التربية أو وسائل تحقيقها، فعليه قبل كل </a:t>
            </a:r>
            <a:r>
              <a:rPr lang="ar-SA" sz="3200" dirty="0" err="1">
                <a:cs typeface="PT Bold Heading" panose="02010400000000000000" pitchFamily="2" charset="-78"/>
              </a:rPr>
              <a:t>شئ</a:t>
            </a:r>
            <a:r>
              <a:rPr lang="ar-SA" sz="3200" dirty="0">
                <a:cs typeface="PT Bold Heading" panose="02010400000000000000" pitchFamily="2" charset="-78"/>
              </a:rPr>
              <a:t> أن يتفلسف، ويبدأ بالفهم والتحليل لأسباب كثيرة من بينها قضية الصراع الفكري </a:t>
            </a:r>
            <a:r>
              <a:rPr lang="ar-SA" sz="3200" dirty="0" err="1">
                <a:cs typeface="PT Bold Heading" panose="02010400000000000000" pitchFamily="2" charset="-78"/>
              </a:rPr>
              <a:t>فى</a:t>
            </a:r>
            <a:r>
              <a:rPr lang="ar-SA" sz="3200" dirty="0">
                <a:cs typeface="PT Bold Heading" panose="02010400000000000000" pitchFamily="2" charset="-78"/>
              </a:rPr>
              <a:t> التربية0 </a:t>
            </a:r>
            <a:endParaRPr lang="en-US" sz="3200" dirty="0">
              <a:cs typeface="PT Bold Heading" panose="02010400000000000000" pitchFamily="2" charset="-78"/>
            </a:endParaRPr>
          </a:p>
          <a:p>
            <a:pPr algn="r"/>
            <a:r>
              <a:rPr lang="ar-SA" sz="3200" dirty="0">
                <a:cs typeface="PT Bold Heading" panose="02010400000000000000" pitchFamily="2" charset="-78"/>
              </a:rPr>
              <a:t>	فالصراع أو الاختلاف الفكري </a:t>
            </a:r>
            <a:r>
              <a:rPr lang="ar-SA" sz="3200" dirty="0" err="1">
                <a:cs typeface="PT Bold Heading" panose="02010400000000000000" pitchFamily="2" charset="-78"/>
              </a:rPr>
              <a:t>فى</a:t>
            </a:r>
            <a:r>
              <a:rPr lang="ar-SA" sz="3200" dirty="0">
                <a:cs typeface="PT Bold Heading" panose="02010400000000000000" pitchFamily="2" charset="-78"/>
              </a:rPr>
              <a:t> ميدان التربية صراع فلسفي في صميمه، حجمه وأدلته نظرية قبل أن تكون تجريبية، ويشتد الصراع عمقاً كلما ابتعدنا عن العالم الواقعي وتوغلنا </a:t>
            </a:r>
            <a:r>
              <a:rPr lang="ar-SA" sz="3200" dirty="0" err="1">
                <a:cs typeface="PT Bold Heading" panose="02010400000000000000" pitchFamily="2" charset="-78"/>
              </a:rPr>
              <a:t>فى</a:t>
            </a:r>
            <a:r>
              <a:rPr lang="ar-SA" sz="3200" dirty="0">
                <a:cs typeface="PT Bold Heading" panose="02010400000000000000" pitchFamily="2" charset="-78"/>
              </a:rPr>
              <a:t> عالم المعاني والنظريات0</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b="1" dirty="0">
                <a:solidFill>
                  <a:srgbClr val="FF0000"/>
                </a:solidFill>
                <a:cs typeface="PT Bold Heading" panose="02010400000000000000" pitchFamily="2" charset="-78"/>
              </a:rPr>
              <a:t>5-وظائف فلسفة </a:t>
            </a:r>
            <a:r>
              <a:rPr lang="ar-SA" b="1" dirty="0" smtClean="0">
                <a:solidFill>
                  <a:srgbClr val="FF0000"/>
                </a:solidFill>
                <a:cs typeface="PT Bold Heading" panose="02010400000000000000" pitchFamily="2" charset="-78"/>
              </a:rPr>
              <a:t>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64362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lnSpcReduction="10000"/>
          </a:bodyPr>
          <a:lstStyle/>
          <a:p>
            <a:pPr algn="r"/>
            <a:r>
              <a:rPr lang="ar-SA" sz="3200" dirty="0">
                <a:cs typeface="PT Bold Heading" panose="02010400000000000000" pitchFamily="2" charset="-78"/>
              </a:rPr>
              <a:t>فإذا كنا ندرس معاً مادة التاريخ أو الرياضيات فقد نختلف أنا وأنت </a:t>
            </a:r>
            <a:r>
              <a:rPr lang="ar-SA" sz="3200" dirty="0" err="1">
                <a:cs typeface="PT Bold Heading" panose="02010400000000000000" pitchFamily="2" charset="-78"/>
              </a:rPr>
              <a:t>فى</a:t>
            </a:r>
            <a:r>
              <a:rPr lang="ar-SA" sz="3200" dirty="0">
                <a:cs typeface="PT Bold Heading" panose="02010400000000000000" pitchFamily="2" charset="-78"/>
              </a:rPr>
              <a:t> قضايا كثيرة تتصل بأهداف المنهج0 وطريقة التعامل مع الطلاب، ونوع النشاط الذى ينبغي أن يمارسونه داخل وخارج الفصل، والقيم الدينية والخلقية </a:t>
            </a:r>
            <a:r>
              <a:rPr lang="ar-SA" sz="3200" dirty="0" err="1">
                <a:cs typeface="PT Bold Heading" panose="02010400000000000000" pitchFamily="2" charset="-78"/>
              </a:rPr>
              <a:t>التى</a:t>
            </a:r>
            <a:r>
              <a:rPr lang="ar-SA" sz="3200" dirty="0">
                <a:cs typeface="PT Bold Heading" panose="02010400000000000000" pitchFamily="2" charset="-78"/>
              </a:rPr>
              <a:t> يجب أن نعكسها داخل الفصل، وموقفنا من الدروس الخصوصية، والتعامل مع الموجه والناظر....إلخ0 </a:t>
            </a:r>
            <a:endParaRPr lang="en-US" sz="3200" dirty="0">
              <a:cs typeface="PT Bold Heading" panose="02010400000000000000" pitchFamily="2" charset="-78"/>
            </a:endParaRPr>
          </a:p>
          <a:p>
            <a:pPr algn="r"/>
            <a:r>
              <a:rPr lang="ar-SA" sz="3200" dirty="0">
                <a:cs typeface="PT Bold Heading" panose="02010400000000000000" pitchFamily="2" charset="-78"/>
              </a:rPr>
              <a:t>	عشرات القضايا قد تختلف فيها، وأساس الاختلاف هو اختلاف </a:t>
            </a:r>
            <a:r>
              <a:rPr lang="ar-SA" sz="3200" dirty="0" err="1">
                <a:cs typeface="PT Bold Heading" panose="02010400000000000000" pitchFamily="2" charset="-78"/>
              </a:rPr>
              <a:t>فى</a:t>
            </a:r>
            <a:r>
              <a:rPr lang="ar-SA" sz="3200" dirty="0">
                <a:cs typeface="PT Bold Heading" panose="02010400000000000000" pitchFamily="2" charset="-78"/>
              </a:rPr>
              <a:t> النظرة الفلسفية لكل منا. </a:t>
            </a:r>
            <a:endParaRPr lang="en-US" sz="3200" dirty="0">
              <a:cs typeface="PT Bold Heading" panose="02010400000000000000" pitchFamily="2" charset="-78"/>
            </a:endParaRPr>
          </a:p>
          <a:p>
            <a:pPr algn="r"/>
            <a:r>
              <a:rPr lang="ar-SA" sz="3200" dirty="0">
                <a:cs typeface="PT Bold Heading" panose="02010400000000000000" pitchFamily="2" charset="-78"/>
              </a:rPr>
              <a:t>	وهذا يؤكد على أن كل معلم – وعي أم لم يعي – يكون مشبع بفلسفة أو باتجاهات معينة تظهر عليه في سلوكه، ومن ثم فلابد له من فهم هذا السلوك وتحليله، وإرجاعه إلى أصوله الفلسفية من أجل أن يزداد بصراً بموقفه وطريقة تعامله0 فكل منا أثناء تدريسه وتعامله مع طلابه يعبر عن فلسفة معينة سواء كان دارساً للفلسفة أم كارهاً لها!</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smtClean="0">
                <a:solidFill>
                  <a:srgbClr val="FF0000"/>
                </a:solidFill>
                <a:cs typeface="PT Bold Heading" panose="02010400000000000000" pitchFamily="2" charset="-78"/>
              </a:rPr>
              <a:t>تابع وظائف </a:t>
            </a:r>
            <a:r>
              <a:rPr lang="ar-SA" sz="4000" b="1" dirty="0">
                <a:solidFill>
                  <a:srgbClr val="FF0000"/>
                </a:solidFill>
                <a:cs typeface="PT Bold Heading" panose="02010400000000000000" pitchFamily="2" charset="-78"/>
              </a:rPr>
              <a:t>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761844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Autofit/>
          </a:bodyPr>
          <a:lstStyle/>
          <a:p>
            <a:pPr algn="r"/>
            <a:r>
              <a:rPr lang="ar-SA" sz="3200" b="1" dirty="0" smtClean="0">
                <a:solidFill>
                  <a:srgbClr val="FF0000"/>
                </a:solidFill>
                <a:cs typeface="PT Bold Heading" panose="02010400000000000000" pitchFamily="2" charset="-78"/>
              </a:rPr>
              <a:t>ب-تحليل </a:t>
            </a:r>
            <a:r>
              <a:rPr lang="ar-SA" sz="3200" b="1" dirty="0">
                <a:solidFill>
                  <a:srgbClr val="FF0000"/>
                </a:solidFill>
                <a:cs typeface="PT Bold Heading" panose="02010400000000000000" pitchFamily="2" charset="-78"/>
              </a:rPr>
              <a:t>المفاهيم والمصطلحات </a:t>
            </a:r>
            <a:r>
              <a:rPr lang="ar-SA" sz="3200" b="1" dirty="0">
                <a:cs typeface="PT Bold Heading" panose="02010400000000000000" pitchFamily="2" charset="-78"/>
              </a:rPr>
              <a:t>: </a:t>
            </a:r>
            <a:endParaRPr lang="en-US" sz="3200" dirty="0">
              <a:cs typeface="PT Bold Heading" panose="02010400000000000000" pitchFamily="2" charset="-78"/>
            </a:endParaRPr>
          </a:p>
          <a:p>
            <a:pPr algn="r"/>
            <a:r>
              <a:rPr lang="ar-SA" sz="3200" dirty="0">
                <a:cs typeface="PT Bold Heading" panose="02010400000000000000" pitchFamily="2" charset="-78"/>
              </a:rPr>
              <a:t>	هناك مئات المصطلحات </a:t>
            </a:r>
            <a:r>
              <a:rPr lang="ar-SA" sz="3200" dirty="0" err="1">
                <a:cs typeface="PT Bold Heading" panose="02010400000000000000" pitchFamily="2" charset="-78"/>
              </a:rPr>
              <a:t>فى</a:t>
            </a:r>
            <a:r>
              <a:rPr lang="ar-SA" sz="3200" dirty="0">
                <a:cs typeface="PT Bold Heading" panose="02010400000000000000" pitchFamily="2" charset="-78"/>
              </a:rPr>
              <a:t> ميدان التربية لابد لها من تحديد وبلورة ثم تفسير وتحليل0 </a:t>
            </a:r>
            <a:endParaRPr lang="en-US" sz="3200" dirty="0">
              <a:cs typeface="PT Bold Heading" panose="02010400000000000000" pitchFamily="2" charset="-78"/>
            </a:endParaRPr>
          </a:p>
          <a:p>
            <a:pPr algn="r"/>
            <a:r>
              <a:rPr lang="ar-SA" sz="3200" dirty="0">
                <a:cs typeface="PT Bold Heading" panose="02010400000000000000" pitchFamily="2" charset="-78"/>
              </a:rPr>
              <a:t>	وإذا طلبنا من أصول التربية ذلك، ترد بالعجز وعدم المقدرة، فالأصول الاقتصادية – مثلاً – لا يمكنها القيام بهذه المهمة0 وحتى إذا قامت بها بالنسبة لمفاهيم اقتصاديات التربية، فمن الذى يقوم بذلك بالنسبة لمفاهيم إدارة التربية، أو تاريخ التربية، أو .....إلخ0</a:t>
            </a:r>
            <a:endParaRPr lang="en-US" sz="3200" dirty="0">
              <a:cs typeface="PT Bold Heading" panose="02010400000000000000" pitchFamily="2" charset="-78"/>
            </a:endParaRPr>
          </a:p>
          <a:p>
            <a:pPr algn="r"/>
            <a:r>
              <a:rPr lang="ar-SA" sz="3200" dirty="0">
                <a:cs typeface="PT Bold Heading" panose="02010400000000000000" pitchFamily="2" charset="-78"/>
              </a:rPr>
              <a:t>	إذن لابد من وجود جهة أساسية متفرغة، مختصة ومتخصصة تتولى عملية تحليل المفاهيم والتنسيق بينها، وربطها </a:t>
            </a:r>
            <a:r>
              <a:rPr lang="ar-SA" sz="3200" dirty="0" err="1">
                <a:cs typeface="PT Bold Heading" panose="02010400000000000000" pitchFamily="2" charset="-78"/>
              </a:rPr>
              <a:t>فى</a:t>
            </a:r>
            <a:r>
              <a:rPr lang="ar-SA" sz="3200" dirty="0">
                <a:cs typeface="PT Bold Heading" panose="02010400000000000000" pitchFamily="2" charset="-78"/>
              </a:rPr>
              <a:t> خيط واحد متسق فقد يتضارب مفهوم "الخبرة" مع مفهوم "الذكاء"0 </a:t>
            </a:r>
            <a:endParaRPr lang="en-US" sz="3200" dirty="0">
              <a:cs typeface="PT Bold Heading" panose="02010400000000000000" pitchFamily="2" charset="-78"/>
            </a:endParaRPr>
          </a:p>
          <a:p>
            <a:pPr algn="r"/>
            <a:r>
              <a:rPr lang="ar-SA" sz="3200" dirty="0">
                <a:cs typeface="PT Bold Heading" panose="02010400000000000000" pitchFamily="2" charset="-78"/>
              </a:rPr>
              <a:t>	وقد يتفقا معاً ثم يتضاربا مع مفهوم "الثقافة القومية" وقد يتفق الثلاثة ثم يتضاربوا مع مفهوم "الطبيعة الإنسانية"0 </a:t>
            </a:r>
            <a:endParaRPr lang="en-US" sz="3200" dirty="0">
              <a:cs typeface="PT Bold Heading" panose="02010400000000000000" pitchFamily="2" charset="-78"/>
            </a:endParaRPr>
          </a:p>
          <a:p>
            <a:pPr algn="r"/>
            <a:r>
              <a:rPr lang="ar-SA" sz="3200" dirty="0">
                <a:cs typeface="PT Bold Heading" panose="02010400000000000000" pitchFamily="2" charset="-78"/>
              </a:rPr>
              <a:t>	وهكذا عشرات المفاهيم لابد من نظمها معاً في خيط واحد متسق، يعطيها قسمات مشتركة وملامح واحدة.</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115445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lnSpcReduction="10000"/>
          </a:bodyPr>
          <a:lstStyle/>
          <a:p>
            <a:pPr algn="r"/>
            <a:r>
              <a:rPr lang="ar-SA" sz="3200" b="1" dirty="0">
                <a:solidFill>
                  <a:srgbClr val="FF0000"/>
                </a:solidFill>
                <a:cs typeface="PT Bold Heading" panose="02010400000000000000" pitchFamily="2" charset="-78"/>
              </a:rPr>
              <a:t>جـ-نقد الفروض والمسلمات </a:t>
            </a:r>
            <a:r>
              <a:rPr lang="ar-SA" sz="3200" b="1" dirty="0">
                <a:cs typeface="PT Bold Heading" panose="02010400000000000000" pitchFamily="2" charset="-78"/>
              </a:rPr>
              <a:t>: </a:t>
            </a:r>
            <a:endParaRPr lang="en-US" sz="3200" dirty="0">
              <a:cs typeface="PT Bold Heading" panose="02010400000000000000" pitchFamily="2" charset="-78"/>
            </a:endParaRPr>
          </a:p>
          <a:p>
            <a:pPr algn="r"/>
            <a:r>
              <a:rPr lang="ar-SA" sz="3200" dirty="0">
                <a:cs typeface="PT Bold Heading" panose="02010400000000000000" pitchFamily="2" charset="-78"/>
              </a:rPr>
              <a:t>	فلابد لفلسفة التربية بعد الفهم والتحليل، أن تقوم بالنقد والمراجعة ولا يمكن أن يستقيم بناء النظرية التربوية من غير تأكد من سلامة فروضها ومسلماتها، اتساق وقوانينها وعلاقاتها0 </a:t>
            </a:r>
            <a:endParaRPr lang="en-US" sz="3200" dirty="0">
              <a:cs typeface="PT Bold Heading" panose="02010400000000000000" pitchFamily="2" charset="-78"/>
            </a:endParaRPr>
          </a:p>
          <a:p>
            <a:pPr algn="r"/>
            <a:r>
              <a:rPr lang="ar-SA" sz="3200" dirty="0">
                <a:cs typeface="PT Bold Heading" panose="02010400000000000000" pitchFamily="2" charset="-78"/>
              </a:rPr>
              <a:t>	وهذه كما نعلم وظيفة أساسية لكل فلسفة علم ... فمن خلالها تتم عمليات التصفية والتقنية، والتكرير والتمرير0 </a:t>
            </a:r>
            <a:endParaRPr lang="en-US" sz="3200" dirty="0">
              <a:cs typeface="PT Bold Heading" panose="02010400000000000000" pitchFamily="2" charset="-78"/>
            </a:endParaRPr>
          </a:p>
          <a:p>
            <a:pPr algn="r"/>
            <a:r>
              <a:rPr lang="ar-SA" sz="3200" dirty="0">
                <a:cs typeface="PT Bold Heading" panose="02010400000000000000" pitchFamily="2" charset="-78"/>
              </a:rPr>
              <a:t>	فإذا كانت المفاهيم سلمية، والفروض يقينية، والقوانين منطقية فمن المؤكد أن البناء المنطقي لهذا العلم يمكن الاعتماد عليه والثقة فيه لهذا كان "العقاد" بارعاً </a:t>
            </a:r>
            <a:r>
              <a:rPr lang="ar-SA" sz="3200" dirty="0" err="1">
                <a:cs typeface="PT Bold Heading" panose="02010400000000000000" pitchFamily="2" charset="-78"/>
              </a:rPr>
              <a:t>فى</a:t>
            </a:r>
            <a:r>
              <a:rPr lang="ar-SA" sz="3200" dirty="0">
                <a:cs typeface="PT Bold Heading" panose="02010400000000000000" pitchFamily="2" charset="-78"/>
              </a:rPr>
              <a:t> عبارته : لكل علم فلسفة : فلسفة للتاريخ، وفلسفة للغة، وفلسفة للرياضيات. </a:t>
            </a:r>
            <a:endParaRPr lang="en-US" sz="3200" dirty="0">
              <a:cs typeface="PT Bold Heading" panose="02010400000000000000" pitchFamily="2" charset="-78"/>
            </a:endParaRPr>
          </a:p>
          <a:p>
            <a:pPr algn="r"/>
            <a:r>
              <a:rPr lang="ar-SA" sz="3200" dirty="0">
                <a:cs typeface="PT Bold Heading" panose="02010400000000000000" pitchFamily="2" charset="-78"/>
              </a:rPr>
              <a:t>	وجميعها يراد به البحث في النظريات والأفكار </a:t>
            </a:r>
            <a:r>
              <a:rPr lang="ar-SA" sz="3200" dirty="0" err="1">
                <a:cs typeface="PT Bold Heading" panose="02010400000000000000" pitchFamily="2" charset="-78"/>
              </a:rPr>
              <a:t>التى</a:t>
            </a:r>
            <a:r>
              <a:rPr lang="ar-SA" sz="3200" dirty="0">
                <a:cs typeface="PT Bold Heading" panose="02010400000000000000" pitchFamily="2" charset="-78"/>
              </a:rPr>
              <a:t> تفسر تلك العلوم، وتبين وجهتها وغايتها.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42869667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د-توجيه أصول التربية </a:t>
            </a:r>
            <a:r>
              <a:rPr lang="ar-SA" sz="3200" b="1" dirty="0">
                <a:cs typeface="PT Bold Heading" panose="02010400000000000000" pitchFamily="2" charset="-78"/>
              </a:rPr>
              <a:t>: </a:t>
            </a:r>
            <a:endParaRPr lang="en-US" sz="3200" dirty="0">
              <a:cs typeface="PT Bold Heading" panose="02010400000000000000" pitchFamily="2" charset="-78"/>
            </a:endParaRPr>
          </a:p>
          <a:p>
            <a:pPr algn="r"/>
            <a:r>
              <a:rPr lang="ar-SA" sz="3200" dirty="0">
                <a:cs typeface="PT Bold Heading" panose="02010400000000000000" pitchFamily="2" charset="-78"/>
              </a:rPr>
              <a:t>	من المعلوم أن هناك نظريات تنفجر يومياً </a:t>
            </a:r>
            <a:r>
              <a:rPr lang="ar-SA" sz="3200" dirty="0" err="1">
                <a:cs typeface="PT Bold Heading" panose="02010400000000000000" pitchFamily="2" charset="-78"/>
              </a:rPr>
              <a:t>فى</a:t>
            </a:r>
            <a:r>
              <a:rPr lang="ar-SA" sz="3200" dirty="0">
                <a:cs typeface="PT Bold Heading" panose="02010400000000000000" pitchFamily="2" charset="-78"/>
              </a:rPr>
              <a:t> علم النفس والاقتصاد، الإدارة والسياسة0 </a:t>
            </a:r>
            <a:endParaRPr lang="en-US" sz="3200" dirty="0">
              <a:cs typeface="PT Bold Heading" panose="02010400000000000000" pitchFamily="2" charset="-78"/>
            </a:endParaRPr>
          </a:p>
          <a:p>
            <a:pPr algn="r"/>
            <a:r>
              <a:rPr lang="ar-SA" sz="3200" dirty="0">
                <a:cs typeface="PT Bold Heading" panose="02010400000000000000" pitchFamily="2" charset="-78"/>
              </a:rPr>
              <a:t>	ومن المستحيل أن تنتقل هذه النظريات من معاملها ومراكز بحوثها إلى المدارس والجامعات من غير فحص وبحث اختبار واختيار، نقد وتجريب ولا شك أن الذى سوف يقوم بهذا كله </a:t>
            </a:r>
            <a:r>
              <a:rPr lang="ar-SA" sz="3200" dirty="0" err="1">
                <a:cs typeface="PT Bold Heading" panose="02010400000000000000" pitchFamily="2" charset="-78"/>
              </a:rPr>
              <a:t>هى</a:t>
            </a:r>
            <a:r>
              <a:rPr lang="ar-SA" sz="3200" dirty="0">
                <a:cs typeface="PT Bold Heading" panose="02010400000000000000" pitchFamily="2" charset="-78"/>
              </a:rPr>
              <a:t> الفلسفة التربوية الحاكمة والمسيطرة داخل المجتمع. </a:t>
            </a:r>
            <a:endParaRPr lang="en-US" sz="3200" dirty="0">
              <a:cs typeface="PT Bold Heading" panose="02010400000000000000" pitchFamily="2" charset="-78"/>
            </a:endParaRPr>
          </a:p>
          <a:p>
            <a:pPr algn="r"/>
            <a:r>
              <a:rPr lang="ar-SA" sz="3200" dirty="0">
                <a:cs typeface="PT Bold Heading" panose="02010400000000000000" pitchFamily="2" charset="-78"/>
              </a:rPr>
              <a:t>	إذن فلسفة التربية تقوم بدور "شرطي المرور" الذى يسمح بدخول هذا التيار أو ذاك إلى ميدان التربية!! ولعل الشكل التالي يوضح الموقف الشكل التالي : </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806466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cannedImage-13"/>
          <p:cNvPicPr>
            <a:picLocks noChangeAspect="1" noChangeArrowheads="1"/>
          </p:cNvPicPr>
          <p:nvPr/>
        </p:nvPicPr>
        <p:blipFill>
          <a:blip r:embed="rId2">
            <a:lum contrast="42000"/>
            <a:extLst>
              <a:ext uri="{28A0092B-C50C-407E-A947-70E740481C1C}">
                <a14:useLocalDpi xmlns:a14="http://schemas.microsoft.com/office/drawing/2010/main" val="0"/>
              </a:ext>
            </a:extLst>
          </a:blip>
          <a:srcRect l="3215" t="13634" r="6769"/>
          <a:stretch>
            <a:fillRect/>
          </a:stretch>
        </p:blipFill>
        <p:spPr bwMode="auto">
          <a:xfrm rot="-198493">
            <a:off x="2067928" y="274427"/>
            <a:ext cx="9658117" cy="509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6662058" y="5824022"/>
            <a:ext cx="5000118" cy="954107"/>
          </a:xfrm>
          <a:prstGeom prst="rect">
            <a:avLst/>
          </a:prstGeom>
        </p:spPr>
        <p:txBody>
          <a:bodyPr wrap="square">
            <a:spAutoFit/>
          </a:bodyPr>
          <a:lstStyle/>
          <a:p>
            <a:pPr algn="ctr"/>
            <a:r>
              <a:rPr lang="ar-SA" sz="2800" dirty="0">
                <a:solidFill>
                  <a:srgbClr val="FF0000"/>
                </a:solidFill>
                <a:latin typeface="Times New Roman" panose="02020603050405020304" pitchFamily="18" charset="0"/>
                <a:ea typeface="Times New Roman" panose="02020603050405020304" pitchFamily="18" charset="0"/>
                <a:cs typeface="PT Simple Bold Ruled" panose="02010400000000000000" pitchFamily="2" charset="-78"/>
              </a:rPr>
              <a:t>شكل يوضح توجيه فلسفة التربية لبقية الأصول </a:t>
            </a:r>
            <a:endParaRPr lang="en-US" sz="2800" dirty="0">
              <a:solidFill>
                <a:srgbClr val="FF0000"/>
              </a:solidFill>
              <a:latin typeface="Times New Roman" panose="02020603050405020304" pitchFamily="18" charset="0"/>
              <a:ea typeface="Times New Roman" panose="02020603050405020304" pitchFamily="18" charset="0"/>
              <a:cs typeface="PT Simple Bold Ruled" panose="02010400000000000000" pitchFamily="2" charset="-78"/>
            </a:endParaRPr>
          </a:p>
        </p:txBody>
      </p:sp>
      <p:sp>
        <p:nvSpPr>
          <p:cNvPr id="6" name="مستطيل 5"/>
          <p:cNvSpPr/>
          <p:nvPr/>
        </p:nvSpPr>
        <p:spPr>
          <a:xfrm>
            <a:off x="204317" y="5743751"/>
            <a:ext cx="6096000" cy="1200329"/>
          </a:xfrm>
          <a:prstGeom prst="rect">
            <a:avLst/>
          </a:prstGeom>
        </p:spPr>
        <p:txBody>
          <a:bodyPr>
            <a:spAutoFit/>
          </a:bodyPr>
          <a:lstStyle/>
          <a:p>
            <a:r>
              <a:rPr lang="ar-SA" dirty="0">
                <a:solidFill>
                  <a:srgbClr val="FF0000"/>
                </a:solidFill>
                <a:latin typeface="Times New Roman" panose="02020603050405020304" pitchFamily="18" charset="0"/>
                <a:ea typeface="Times New Roman" panose="02020603050405020304" pitchFamily="18" charset="0"/>
                <a:cs typeface="PT Simple Bold Ruled" panose="02010400000000000000" pitchFamily="2" charset="-78"/>
              </a:rPr>
              <a:t>وهذا الشكل – رغم بساطته – يوضح كيف أن فلسفة التربية تقوم بدور شرطي المرور الذى يتوسط ميدان التربية، ويسمح لهذه النظرية أو تلك هذا التيار أو ذاك بالدخول إلى ميدان التربية </a:t>
            </a:r>
            <a:r>
              <a:rPr lang="ar-SA" dirty="0" err="1">
                <a:solidFill>
                  <a:srgbClr val="FF0000"/>
                </a:solidFill>
                <a:latin typeface="Times New Roman" panose="02020603050405020304" pitchFamily="18" charset="0"/>
                <a:ea typeface="Times New Roman" panose="02020603050405020304" pitchFamily="18" charset="0"/>
                <a:cs typeface="PT Simple Bold Ruled" panose="02010400000000000000" pitchFamily="2" charset="-78"/>
              </a:rPr>
              <a:t>فى</a:t>
            </a:r>
            <a:r>
              <a:rPr lang="ar-SA" dirty="0">
                <a:solidFill>
                  <a:srgbClr val="FF0000"/>
                </a:solidFill>
                <a:latin typeface="Times New Roman" panose="02020603050405020304" pitchFamily="18" charset="0"/>
                <a:ea typeface="Times New Roman" panose="02020603050405020304" pitchFamily="18" charset="0"/>
                <a:cs typeface="PT Simple Bold Ruled" panose="02010400000000000000" pitchFamily="2" charset="-78"/>
              </a:rPr>
              <a:t> الوقت المناسب، وبالحجم المطلوب0 </a:t>
            </a:r>
            <a:endParaRPr lang="ar-EG" dirty="0">
              <a:solidFill>
                <a:srgbClr val="FF0000"/>
              </a:solidFill>
              <a:cs typeface="PT Simple Bold Ruled" panose="02010400000000000000" pitchFamily="2" charset="-78"/>
            </a:endParaRPr>
          </a:p>
        </p:txBody>
      </p:sp>
    </p:spTree>
    <p:extLst>
      <p:ext uri="{BB962C8B-B14F-4D97-AF65-F5344CB8AC3E}">
        <p14:creationId xmlns:p14="http://schemas.microsoft.com/office/powerpoint/2010/main" val="1358583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600" b="1" dirty="0">
                <a:solidFill>
                  <a:srgbClr val="FF0000"/>
                </a:solidFill>
                <a:cs typeface="PT Bold Heading" panose="02010400000000000000" pitchFamily="2" charset="-78"/>
              </a:rPr>
              <a:t>عناصر الفصل : </a:t>
            </a:r>
            <a:endParaRPr lang="en-US" sz="3600" dirty="0">
              <a:solidFill>
                <a:srgbClr val="FF0000"/>
              </a:solidFill>
              <a:cs typeface="PT Bold Heading" panose="02010400000000000000" pitchFamily="2" charset="-78"/>
            </a:endParaRPr>
          </a:p>
          <a:p>
            <a:pPr algn="r"/>
            <a:r>
              <a:rPr lang="ar-SA" sz="3600" b="1" dirty="0" smtClean="0">
                <a:cs typeface="PT Bold Heading" panose="02010400000000000000" pitchFamily="2" charset="-78"/>
              </a:rPr>
              <a:t>1-مفهــــوم </a:t>
            </a:r>
            <a:r>
              <a:rPr lang="ar-SA" sz="3600" b="1" dirty="0">
                <a:cs typeface="PT Bold Heading" panose="02010400000000000000" pitchFamily="2" charset="-78"/>
              </a:rPr>
              <a:t>فلسفــة التربيــــــــة0 </a:t>
            </a:r>
          </a:p>
          <a:p>
            <a:pPr algn="r"/>
            <a:r>
              <a:rPr lang="ar-SA" sz="3600" b="1" dirty="0" smtClean="0">
                <a:cs typeface="PT Bold Heading" panose="02010400000000000000" pitchFamily="2" charset="-78"/>
              </a:rPr>
              <a:t>2-العلاقة </a:t>
            </a:r>
            <a:r>
              <a:rPr lang="ar-SA" sz="3600" b="1" dirty="0">
                <a:cs typeface="PT Bold Heading" panose="02010400000000000000" pitchFamily="2" charset="-78"/>
              </a:rPr>
              <a:t>بين الفلسفــة والتربيـة0 </a:t>
            </a:r>
            <a:endParaRPr lang="en-US" sz="3600" dirty="0">
              <a:cs typeface="PT Bold Heading" panose="02010400000000000000" pitchFamily="2" charset="-78"/>
            </a:endParaRPr>
          </a:p>
          <a:p>
            <a:pPr algn="r"/>
            <a:r>
              <a:rPr lang="ar-SA" sz="3600" b="1" dirty="0" smtClean="0">
                <a:cs typeface="PT Bold Heading" panose="02010400000000000000" pitchFamily="2" charset="-78"/>
              </a:rPr>
              <a:t>3-خصائص </a:t>
            </a:r>
            <a:r>
              <a:rPr lang="ar-SA" sz="3600" b="1" dirty="0">
                <a:cs typeface="PT Bold Heading" panose="02010400000000000000" pitchFamily="2" charset="-78"/>
              </a:rPr>
              <a:t>منهج فلسفة التربيــة0 </a:t>
            </a:r>
            <a:endParaRPr lang="en-US" sz="3600" dirty="0">
              <a:cs typeface="PT Bold Heading" panose="02010400000000000000" pitchFamily="2" charset="-78"/>
            </a:endParaRPr>
          </a:p>
          <a:p>
            <a:pPr algn="r"/>
            <a:r>
              <a:rPr lang="ar-SA" sz="3600" b="1" dirty="0">
                <a:cs typeface="PT Bold Heading" panose="02010400000000000000" pitchFamily="2" charset="-78"/>
              </a:rPr>
              <a:t>4-اتجاهـــــــات فلسفــة التربيــــة0 </a:t>
            </a:r>
            <a:endParaRPr lang="en-US" sz="3600" dirty="0">
              <a:cs typeface="PT Bold Heading" panose="02010400000000000000" pitchFamily="2" charset="-78"/>
            </a:endParaRPr>
          </a:p>
          <a:p>
            <a:pPr algn="r"/>
            <a:r>
              <a:rPr lang="ar-SA" sz="3600" b="1" dirty="0">
                <a:cs typeface="PT Bold Heading" panose="02010400000000000000" pitchFamily="2" charset="-78"/>
              </a:rPr>
              <a:t>5-وظائـــــــف فلسفــــة التربيـــة0 </a:t>
            </a:r>
            <a:endParaRPr lang="en-US" sz="3600" dirty="0">
              <a:cs typeface="PT Bold Heading" panose="02010400000000000000" pitchFamily="2" charset="-78"/>
            </a:endParaRPr>
          </a:p>
          <a:p>
            <a:pPr algn="r"/>
            <a:r>
              <a:rPr lang="ar-SA" sz="3600" b="1" dirty="0">
                <a:cs typeface="PT Bold Heading" panose="02010400000000000000" pitchFamily="2" charset="-78"/>
              </a:rPr>
              <a:t>6-أساليــــــــــــــب دراسة فلسفــــة التربيـــة0 </a:t>
            </a:r>
            <a:endParaRPr lang="en-US" sz="3600" dirty="0">
              <a:cs typeface="PT Bold Heading" panose="02010400000000000000" pitchFamily="2" charset="-78"/>
            </a:endParaRPr>
          </a:p>
          <a:p>
            <a:pPr algn="r"/>
            <a:r>
              <a:rPr lang="ar-SA" sz="3600" b="1" dirty="0">
                <a:cs typeface="PT Bold Heading" panose="02010400000000000000" pitchFamily="2" charset="-78"/>
              </a:rPr>
              <a:t>7-أهمية دراسة فلسفة التربية للمعلم0  </a:t>
            </a:r>
            <a:endParaRPr lang="en-US" sz="3600" dirty="0">
              <a:cs typeface="PT Bold Heading" panose="02010400000000000000" pitchFamily="2" charset="-78"/>
            </a:endParaRPr>
          </a:p>
          <a:p>
            <a:pPr algn="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891451" cy="732563"/>
          </a:xfrm>
        </p:spPr>
        <p:txBody>
          <a:bodyPr>
            <a:normAutofit/>
          </a:bodyPr>
          <a:lstStyle/>
          <a:p>
            <a:r>
              <a:rPr lang="ar-SA" sz="4000" b="1" dirty="0" smtClean="0">
                <a:solidFill>
                  <a:srgbClr val="FF0000"/>
                </a:solidFill>
                <a:cs typeface="PT Bold Heading" panose="02010400000000000000" pitchFamily="2" charset="-78"/>
              </a:rPr>
              <a:t>تابع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1049962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9006" y="470262"/>
            <a:ext cx="11826240" cy="6235338"/>
          </a:xfrm>
        </p:spPr>
        <p:txBody>
          <a:bodyPr>
            <a:noAutofit/>
          </a:bodyPr>
          <a:lstStyle/>
          <a:p>
            <a:pPr algn="r"/>
            <a:r>
              <a:rPr lang="ar-SA" sz="2800" b="1" dirty="0">
                <a:solidFill>
                  <a:srgbClr val="FF0000"/>
                </a:solidFill>
                <a:cs typeface="PT Bold Heading" panose="02010400000000000000" pitchFamily="2" charset="-78"/>
              </a:rPr>
              <a:t>هـ-قبول المتغيرات الأساسية </a:t>
            </a:r>
            <a:r>
              <a:rPr lang="ar-SA" sz="2800" b="1" dirty="0">
                <a:cs typeface="PT Bold Heading" panose="02010400000000000000" pitchFamily="2" charset="-78"/>
              </a:rPr>
              <a:t>: </a:t>
            </a:r>
            <a:endParaRPr lang="en-US" sz="2800" dirty="0">
              <a:cs typeface="PT Bold Heading" panose="02010400000000000000" pitchFamily="2" charset="-78"/>
            </a:endParaRPr>
          </a:p>
          <a:p>
            <a:pPr algn="r"/>
            <a:r>
              <a:rPr lang="ar-SA" sz="2800" dirty="0">
                <a:cs typeface="PT Bold Heading" panose="02010400000000000000" pitchFamily="2" charset="-78"/>
              </a:rPr>
              <a:t>	في كل مجتمع تحدث تغيرات – نتيجة عوامل داخلية وخارجية – لابد لها من ضبط وتوجيه0 والذى يطلع بذلك هو الفلسفة العامة للمجتمع، سواء كانت هذه الفلسفة معلنة أو ضمنية واضحة أو مستترة، صحيحة أو خاطئة0 </a:t>
            </a:r>
            <a:endParaRPr lang="en-US" sz="2800" dirty="0">
              <a:cs typeface="PT Bold Heading" panose="02010400000000000000" pitchFamily="2" charset="-78"/>
            </a:endParaRPr>
          </a:p>
          <a:p>
            <a:pPr algn="r"/>
            <a:r>
              <a:rPr lang="ar-SA" sz="2800" dirty="0">
                <a:cs typeface="PT Bold Heading" panose="02010400000000000000" pitchFamily="2" charset="-78"/>
              </a:rPr>
              <a:t>	وبعد ذلك لابد من تحويل هذه المتغيرات إلى تربية وتعليم، حياة ومشاركة، نمو وتوجيه0 الذى يطلع بذلك هو فلسفة التربية0 </a:t>
            </a:r>
            <a:endParaRPr lang="en-US" sz="2800" dirty="0">
              <a:cs typeface="PT Bold Heading" panose="02010400000000000000" pitchFamily="2" charset="-78"/>
            </a:endParaRPr>
          </a:p>
          <a:p>
            <a:pPr algn="r"/>
            <a:r>
              <a:rPr lang="ar-SA" sz="2800" dirty="0">
                <a:cs typeface="PT Bold Heading" panose="02010400000000000000" pitchFamily="2" charset="-78"/>
              </a:rPr>
              <a:t>	فهي إذن مرحلة ثانية تأخذ من الفلسفة العامة، لكي تطبق في التعليم وتنعكس على المجتمع ولهذا قيل بحق : "إن أول مهمة يجابهها الفكر </a:t>
            </a:r>
            <a:r>
              <a:rPr lang="ar-SA" sz="2800" dirty="0" err="1">
                <a:cs typeface="PT Bold Heading" panose="02010400000000000000" pitchFamily="2" charset="-78"/>
              </a:rPr>
              <a:t>فى</a:t>
            </a:r>
            <a:r>
              <a:rPr lang="ar-SA" sz="2800" dirty="0">
                <a:cs typeface="PT Bold Heading" panose="02010400000000000000" pitchFamily="2" charset="-78"/>
              </a:rPr>
              <a:t> بلادنا العربية والعالم الثالث البحث عن فلسفة تعليمية صحيحة شاملة تقود الشعوب إلى حياة متكاملة العناصر واضحة الأهداف0 </a:t>
            </a:r>
            <a:endParaRPr lang="en-US" sz="2800" dirty="0">
              <a:cs typeface="PT Bold Heading" panose="02010400000000000000" pitchFamily="2" charset="-78"/>
            </a:endParaRPr>
          </a:p>
          <a:p>
            <a:pPr algn="r"/>
            <a:r>
              <a:rPr lang="ar-SA" sz="2800" dirty="0">
                <a:cs typeface="PT Bold Heading" panose="02010400000000000000" pitchFamily="2" charset="-78"/>
              </a:rPr>
              <a:t>	معنى ذلك أن الفلسفة التعليمية الصالحة لنا لا يمكن استيرادها أو اقتباسها، بل لابد أن تنبع من بيئتنا وحاضرنا، ديننا وثقافتنا،  وحدتنا وتنوعنا، مشاكلنا ومتاعبنا، تشخيصنا وشخصيتنا، مظاهر ضعفنا وقوتنا من غير ضغط أو فرض، قهر أو إكراه0 </a:t>
            </a:r>
            <a:endParaRPr lang="en-US" sz="2800" dirty="0">
              <a:cs typeface="PT Bold Heading" panose="02010400000000000000" pitchFamily="2" charset="-78"/>
            </a:endParaRPr>
          </a:p>
          <a:p>
            <a:pPr algn="r"/>
            <a:endParaRPr lang="ar-EG" sz="28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95954" cy="497431"/>
          </a:xfrm>
        </p:spPr>
        <p:txBody>
          <a:bodyPr>
            <a:normAutofit fontScale="90000"/>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295853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و-توجيه موقف المعلم </a:t>
            </a:r>
            <a:r>
              <a:rPr lang="ar-SA" sz="3200" b="1" dirty="0">
                <a:cs typeface="PT Bold Heading" panose="02010400000000000000" pitchFamily="2" charset="-78"/>
              </a:rPr>
              <a:t>: </a:t>
            </a:r>
            <a:endParaRPr lang="en-US" sz="3200" dirty="0">
              <a:cs typeface="PT Bold Heading" panose="02010400000000000000" pitchFamily="2" charset="-78"/>
            </a:endParaRPr>
          </a:p>
          <a:p>
            <a:pPr algn="r"/>
            <a:r>
              <a:rPr lang="ar-SA" sz="3200" dirty="0">
                <a:cs typeface="PT Bold Heading" panose="02010400000000000000" pitchFamily="2" charset="-78"/>
              </a:rPr>
              <a:t>	لكل معلم  - سواء وعى ذلك أم لم </a:t>
            </a:r>
            <a:r>
              <a:rPr lang="ar-SA" sz="3200" dirty="0" err="1">
                <a:cs typeface="PT Bold Heading" panose="02010400000000000000" pitchFamily="2" charset="-78"/>
              </a:rPr>
              <a:t>يع</a:t>
            </a:r>
            <a:r>
              <a:rPr lang="ar-SA" sz="3200" dirty="0">
                <a:cs typeface="PT Bold Heading" panose="02010400000000000000" pitchFamily="2" charset="-78"/>
              </a:rPr>
              <a:t> - موقفاً فلسفياً، وهذا الموقف لا ينبغي أن يمر من غير تحليل وتوجيه، تغيير وتعديل0 والذى يقوم بذلك هو فلسفة التربية0 </a:t>
            </a:r>
            <a:endParaRPr lang="en-US" sz="3200" dirty="0">
              <a:cs typeface="PT Bold Heading" panose="02010400000000000000" pitchFamily="2" charset="-78"/>
            </a:endParaRPr>
          </a:p>
          <a:p>
            <a:pPr algn="r"/>
            <a:r>
              <a:rPr lang="ar-SA" sz="3200" dirty="0">
                <a:cs typeface="PT Bold Heading" panose="02010400000000000000" pitchFamily="2" charset="-78"/>
              </a:rPr>
              <a:t>	ومن هنا ينصحنا أحد رواد التربية </a:t>
            </a:r>
            <a:r>
              <a:rPr lang="ar-SA" sz="3200" dirty="0" err="1">
                <a:cs typeface="PT Bold Heading" panose="02010400000000000000" pitchFamily="2" charset="-78"/>
              </a:rPr>
              <a:t>فى</a:t>
            </a:r>
            <a:r>
              <a:rPr lang="ar-SA" sz="3200" dirty="0">
                <a:cs typeface="PT Bold Heading" panose="02010400000000000000" pitchFamily="2" charset="-78"/>
              </a:rPr>
              <a:t> العراق وعالمنا العربي بقوله :  "لابد للمعلم من أن تكون له فلسفة </a:t>
            </a:r>
            <a:r>
              <a:rPr lang="ar-SA" sz="3200" dirty="0" err="1">
                <a:cs typeface="PT Bold Heading" panose="02010400000000000000" pitchFamily="2" charset="-78"/>
              </a:rPr>
              <a:t>فى</a:t>
            </a:r>
            <a:r>
              <a:rPr lang="ar-SA" sz="3200" dirty="0">
                <a:cs typeface="PT Bold Heading" panose="02010400000000000000" pitchFamily="2" charset="-78"/>
              </a:rPr>
              <a:t> الحياة وفى التربية0 أي يجب أن يكون عارفاً بالسياسة التربوية والاجتماعية </a:t>
            </a:r>
            <a:r>
              <a:rPr lang="ar-SA" sz="3200" dirty="0" err="1">
                <a:cs typeface="PT Bold Heading" panose="02010400000000000000" pitchFamily="2" charset="-78"/>
              </a:rPr>
              <a:t>التى</a:t>
            </a:r>
            <a:r>
              <a:rPr lang="ar-SA" sz="3200" dirty="0">
                <a:cs typeface="PT Bold Heading" panose="02010400000000000000" pitchFamily="2" charset="-78"/>
              </a:rPr>
              <a:t> على ضوئها يربى طلابه وأن يكون فاحصاً وناقداً لهذه السياسة0 بحيث يكون سيرة </a:t>
            </a:r>
            <a:r>
              <a:rPr lang="ar-SA" sz="3200" dirty="0" err="1">
                <a:cs typeface="PT Bold Heading" panose="02010400000000000000" pitchFamily="2" charset="-78"/>
              </a:rPr>
              <a:t>فى</a:t>
            </a:r>
            <a:r>
              <a:rPr lang="ar-SA" sz="3200" dirty="0">
                <a:cs typeface="PT Bold Heading" panose="02010400000000000000" pitchFamily="2" charset="-78"/>
              </a:rPr>
              <a:t> التدريس سيراً مطمئناً وذا هدف واضح0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267356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6753" y="687977"/>
            <a:ext cx="11965577" cy="6170023"/>
          </a:xfrm>
        </p:spPr>
        <p:txBody>
          <a:bodyPr>
            <a:noAutofit/>
          </a:bodyPr>
          <a:lstStyle/>
          <a:p>
            <a:pPr algn="r"/>
            <a:r>
              <a:rPr lang="ar-SA" b="1" dirty="0">
                <a:solidFill>
                  <a:srgbClr val="FF0000"/>
                </a:solidFill>
                <a:cs typeface="PT Bold Heading" panose="02010400000000000000" pitchFamily="2" charset="-78"/>
              </a:rPr>
              <a:t>ز-إثارة الحوار والتساؤل </a:t>
            </a:r>
            <a:r>
              <a:rPr lang="ar-SA" b="1" dirty="0">
                <a:cs typeface="PT Bold Heading" panose="02010400000000000000" pitchFamily="2" charset="-78"/>
              </a:rPr>
              <a:t>: </a:t>
            </a:r>
            <a:endParaRPr lang="en-US" dirty="0">
              <a:cs typeface="PT Bold Heading" panose="02010400000000000000" pitchFamily="2" charset="-78"/>
            </a:endParaRPr>
          </a:p>
          <a:p>
            <a:pPr algn="r"/>
            <a:r>
              <a:rPr lang="ar-SA" dirty="0">
                <a:cs typeface="PT Bold Heading" panose="02010400000000000000" pitchFamily="2" charset="-78"/>
              </a:rPr>
              <a:t>	كثيراً ما يتهم الفيلسوف بأنه معطل لمسيرة المجتمع واستقراره نظراً لهوايته الحمقاء في طرح أسئلة قد تثير الشك والبلبلة0 </a:t>
            </a:r>
            <a:endParaRPr lang="en-US" dirty="0">
              <a:cs typeface="PT Bold Heading" panose="02010400000000000000" pitchFamily="2" charset="-78"/>
            </a:endParaRPr>
          </a:p>
          <a:p>
            <a:pPr algn="r"/>
            <a:r>
              <a:rPr lang="ar-SA" dirty="0">
                <a:cs typeface="PT Bold Heading" panose="02010400000000000000" pitchFamily="2" charset="-78"/>
              </a:rPr>
              <a:t>	وقضية "الشك والبلبلة" هذه شائعة </a:t>
            </a:r>
            <a:r>
              <a:rPr lang="ar-SA" dirty="0" err="1">
                <a:cs typeface="PT Bold Heading" panose="02010400000000000000" pitchFamily="2" charset="-78"/>
              </a:rPr>
              <a:t>فى</a:t>
            </a:r>
            <a:r>
              <a:rPr lang="ar-SA" dirty="0">
                <a:cs typeface="PT Bold Heading" panose="02010400000000000000" pitchFamily="2" charset="-78"/>
              </a:rPr>
              <a:t> ثقافتنا العربية الماضية والحاضرة0 فما من مفكر أو متفلسف، إلا واتهم بأنه يحاول زرع الفتن، وإثارة المشاكل، ودس السموم، وبلبلة العوام، تشتيت الانتباه، وتمزيق الصف وإهانة الذات الحاكمة0 </a:t>
            </a:r>
            <a:endParaRPr lang="en-US" dirty="0">
              <a:cs typeface="PT Bold Heading" panose="02010400000000000000" pitchFamily="2" charset="-78"/>
            </a:endParaRPr>
          </a:p>
          <a:p>
            <a:pPr algn="r"/>
            <a:r>
              <a:rPr lang="ar-SA" dirty="0">
                <a:cs typeface="PT Bold Heading" panose="02010400000000000000" pitchFamily="2" charset="-78"/>
              </a:rPr>
              <a:t>	وهكذا تتوالى عشرات الاتهامات المتناقضة، مما يجعل المفكر – غالباً – </a:t>
            </a:r>
            <a:r>
              <a:rPr lang="ar-SA" dirty="0" err="1">
                <a:cs typeface="PT Bold Heading" panose="02010400000000000000" pitchFamily="2" charset="-78"/>
              </a:rPr>
              <a:t>فى</a:t>
            </a:r>
            <a:r>
              <a:rPr lang="ar-SA" dirty="0">
                <a:cs typeface="PT Bold Heading" panose="02010400000000000000" pitchFamily="2" charset="-78"/>
              </a:rPr>
              <a:t> حالة دفاع عن النفس وتبرير للمواقف، بدلاً من أن يتفرغ لبحثه وتخصصه0 </a:t>
            </a:r>
            <a:endParaRPr lang="en-US" dirty="0">
              <a:cs typeface="PT Bold Heading" panose="02010400000000000000" pitchFamily="2" charset="-78"/>
            </a:endParaRPr>
          </a:p>
          <a:p>
            <a:pPr algn="r"/>
            <a:r>
              <a:rPr lang="ar-SA" dirty="0">
                <a:cs typeface="PT Bold Heading" panose="02010400000000000000" pitchFamily="2" charset="-78"/>
              </a:rPr>
              <a:t>	وإذا تجاوزنا الدائرة العامة إلى الدائرة التربوية فإننا نجد </a:t>
            </a:r>
            <a:r>
              <a:rPr lang="ar-SA" dirty="0" err="1">
                <a:cs typeface="PT Bold Heading" panose="02010400000000000000" pitchFamily="2" charset="-78"/>
              </a:rPr>
              <a:t>فى</a:t>
            </a:r>
            <a:r>
              <a:rPr lang="ar-SA" dirty="0">
                <a:cs typeface="PT Bold Heading" panose="02010400000000000000" pitchFamily="2" charset="-78"/>
              </a:rPr>
              <a:t> تاريخنا التربوي الحديث ما يشبه الاتفاق على ضرورة تكميم أفواه التربويين والمهتمين بشئون التربية!!وفى مرات كثيرة فرض على التربويين- وغيرهم – أما عدم طرح الأسئلة أصلاً، أو الإجابة عليها" إجابة نموذجية" ترضى السلطة وتغازل محاسنها0 </a:t>
            </a:r>
            <a:endParaRPr lang="en-US" dirty="0">
              <a:cs typeface="PT Bold Heading" panose="02010400000000000000" pitchFamily="2" charset="-78"/>
            </a:endParaRPr>
          </a:p>
          <a:p>
            <a:pPr algn="r"/>
            <a:r>
              <a:rPr lang="ar-SA" dirty="0">
                <a:cs typeface="PT Bold Heading" panose="02010400000000000000" pitchFamily="2" charset="-78"/>
              </a:rPr>
              <a:t>	وفى مرات كثيرة وضعت السياسات والخطط التعليمية دون سؤال التربويين أو مشاركتهم </a:t>
            </a:r>
            <a:r>
              <a:rPr lang="ar-SA" dirty="0" err="1">
                <a:cs typeface="PT Bold Heading" panose="02010400000000000000" pitchFamily="2" charset="-78"/>
              </a:rPr>
              <a:t>فى</a:t>
            </a:r>
            <a:r>
              <a:rPr lang="ar-SA" dirty="0">
                <a:cs typeface="PT Bold Heading" panose="02010400000000000000" pitchFamily="2" charset="-78"/>
              </a:rPr>
              <a:t> التعميم والاختيار0 </a:t>
            </a:r>
            <a:endParaRPr lang="en-US" dirty="0">
              <a:cs typeface="PT Bold Heading" panose="02010400000000000000" pitchFamily="2" charset="-78"/>
            </a:endParaRPr>
          </a:p>
          <a:p>
            <a:pPr algn="r"/>
            <a:r>
              <a:rPr lang="ar-SA" dirty="0">
                <a:cs typeface="PT Bold Heading" panose="02010400000000000000" pitchFamily="2" charset="-78"/>
              </a:rPr>
              <a:t>	وفى مرات كثيرة تتم التعديلات والتغييرات والتربويين لا يعلمون عنها إلا من الصحف والمجلات0 </a:t>
            </a:r>
            <a:endParaRPr lang="en-US" dirty="0">
              <a:cs typeface="PT Bold Heading" panose="02010400000000000000" pitchFamily="2" charset="-78"/>
            </a:endParaRPr>
          </a:p>
          <a:p>
            <a:pPr algn="r"/>
            <a:endParaRPr lang="ar-EG"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26286" cy="601934"/>
          </a:xfrm>
        </p:spPr>
        <p:txBody>
          <a:bodyPr>
            <a:normAutofit fontScale="90000"/>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617332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7086" y="923109"/>
            <a:ext cx="11991703" cy="5817325"/>
          </a:xfrm>
        </p:spPr>
        <p:txBody>
          <a:bodyPr>
            <a:noAutofit/>
          </a:bodyPr>
          <a:lstStyle/>
          <a:p>
            <a:pPr algn="r"/>
            <a:r>
              <a:rPr lang="ar-SA" sz="2800" dirty="0">
                <a:cs typeface="PT Bold Heading" panose="02010400000000000000" pitchFamily="2" charset="-78"/>
              </a:rPr>
              <a:t>والنتيجة النهائية أن التربويين والمهتمين بالتربية يفقدون الاتصال بجسم التعليم، ويقتصرون على الدراسة والتدريس، البحث والتأليف بدون مشاركة وممارسة0 وإذا طال عليهم الحال يتحولون من "خبراء </a:t>
            </a:r>
            <a:r>
              <a:rPr lang="ar-SA" sz="2800" dirty="0" err="1">
                <a:cs typeface="PT Bold Heading" panose="02010400000000000000" pitchFamily="2" charset="-78"/>
              </a:rPr>
              <a:t>فى</a:t>
            </a:r>
            <a:r>
              <a:rPr lang="ar-SA" sz="2800" dirty="0">
                <a:cs typeface="PT Bold Heading" panose="02010400000000000000" pitchFamily="2" charset="-78"/>
              </a:rPr>
              <a:t> التعليم" إلى "وعاظ </a:t>
            </a:r>
            <a:r>
              <a:rPr lang="ar-SA" sz="2800" dirty="0" err="1">
                <a:cs typeface="PT Bold Heading" panose="02010400000000000000" pitchFamily="2" charset="-78"/>
              </a:rPr>
              <a:t>فى</a:t>
            </a:r>
            <a:r>
              <a:rPr lang="ar-SA" sz="2800" dirty="0">
                <a:cs typeface="PT Bold Heading" panose="02010400000000000000" pitchFamily="2" charset="-78"/>
              </a:rPr>
              <a:t> التربية"0 وبذلك يزداد حجم النظريات عندهم، وتقل المهارات والإداريات بحيث إذا أردت الاستعانة بهم بعد عشر السنوات – أو أكثر – تجدهم مخلقين </a:t>
            </a:r>
            <a:r>
              <a:rPr lang="ar-SA" sz="2800" dirty="0" err="1">
                <a:cs typeface="PT Bold Heading" panose="02010400000000000000" pitchFamily="2" charset="-78"/>
              </a:rPr>
              <a:t>فى</a:t>
            </a:r>
            <a:r>
              <a:rPr lang="ar-SA" sz="2800" dirty="0">
                <a:cs typeface="PT Bold Heading" panose="02010400000000000000" pitchFamily="2" charset="-78"/>
              </a:rPr>
              <a:t> نظريات، غارقين </a:t>
            </a:r>
            <a:r>
              <a:rPr lang="ar-SA" sz="2800" dirty="0" err="1">
                <a:cs typeface="PT Bold Heading" panose="02010400000000000000" pitchFamily="2" charset="-78"/>
              </a:rPr>
              <a:t>فى</a:t>
            </a:r>
            <a:r>
              <a:rPr lang="ar-SA" sz="2800" dirty="0">
                <a:cs typeface="PT Bold Heading" panose="02010400000000000000" pitchFamily="2" charset="-78"/>
              </a:rPr>
              <a:t> كتب عاجزين عن الخروج منها والمشاركة </a:t>
            </a:r>
            <a:r>
              <a:rPr lang="ar-SA" sz="2800" dirty="0" err="1">
                <a:cs typeface="PT Bold Heading" panose="02010400000000000000" pitchFamily="2" charset="-78"/>
              </a:rPr>
              <a:t>فى</a:t>
            </a:r>
            <a:r>
              <a:rPr lang="ar-SA" sz="2800" dirty="0">
                <a:cs typeface="PT Bold Heading" panose="02010400000000000000" pitchFamily="2" charset="-78"/>
              </a:rPr>
              <a:t> البناء التعليمي مثلهم </a:t>
            </a:r>
            <a:r>
              <a:rPr lang="ar-SA" sz="2800" dirty="0" err="1">
                <a:cs typeface="PT Bold Heading" panose="02010400000000000000" pitchFamily="2" charset="-78"/>
              </a:rPr>
              <a:t>فى</a:t>
            </a:r>
            <a:r>
              <a:rPr lang="ar-SA" sz="2800" dirty="0">
                <a:cs typeface="PT Bold Heading" panose="02010400000000000000" pitchFamily="2" charset="-78"/>
              </a:rPr>
              <a:t> ذلك مثل الجراح الذى يجبر على الابتعاد عن غرفة العمليات عشر السنوات، وعندما يعود إليها لابد أن تهتز أصابعه وتضطرب آنفاسه0 </a:t>
            </a:r>
            <a:endParaRPr lang="en-US" sz="2800" dirty="0">
              <a:cs typeface="PT Bold Heading" panose="02010400000000000000" pitchFamily="2" charset="-78"/>
            </a:endParaRPr>
          </a:p>
          <a:p>
            <a:pPr algn="r"/>
            <a:r>
              <a:rPr lang="ar-SA" sz="2800" dirty="0">
                <a:cs typeface="PT Bold Heading" panose="02010400000000000000" pitchFamily="2" charset="-78"/>
              </a:rPr>
              <a:t>	وليس العيب </a:t>
            </a:r>
            <a:r>
              <a:rPr lang="ar-SA" sz="2800" dirty="0" err="1">
                <a:cs typeface="PT Bold Heading" panose="02010400000000000000" pitchFamily="2" charset="-78"/>
              </a:rPr>
              <a:t>فى</a:t>
            </a:r>
            <a:r>
              <a:rPr lang="ar-SA" sz="2800" dirty="0">
                <a:cs typeface="PT Bold Heading" panose="02010400000000000000" pitchFamily="2" charset="-78"/>
              </a:rPr>
              <a:t> أن نعترف بحدوث هذا، بل العيب أن نسكت على استمراره جيلاً بعد جيل، ووزيراً بعد وزير0 </a:t>
            </a:r>
            <a:endParaRPr lang="en-US" sz="2800" dirty="0">
              <a:cs typeface="PT Bold Heading" panose="02010400000000000000" pitchFamily="2" charset="-78"/>
            </a:endParaRPr>
          </a:p>
          <a:p>
            <a:pPr algn="r"/>
            <a:r>
              <a:rPr lang="ar-SA" sz="2800" dirty="0">
                <a:cs typeface="PT Bold Heading" panose="02010400000000000000" pitchFamily="2" charset="-78"/>
              </a:rPr>
              <a:t>	وإذ كان الخطأ </a:t>
            </a:r>
            <a:r>
              <a:rPr lang="ar-SA" sz="2800" dirty="0" err="1">
                <a:cs typeface="PT Bold Heading" panose="02010400000000000000" pitchFamily="2" charset="-78"/>
              </a:rPr>
              <a:t>فى</a:t>
            </a:r>
            <a:r>
              <a:rPr lang="ar-SA" sz="2800" dirty="0">
                <a:cs typeface="PT Bold Heading" panose="02010400000000000000" pitchFamily="2" charset="-78"/>
              </a:rPr>
              <a:t> إنتاج سلعة أو بناء محطة كهرباء، يمكن إصلاحه والسيطرة على نتائجه0 إلا أن الموقف بالنسبة للتربية. فالخطأ فيها ينعكس على البشر مباشرة ويصعب تدارك آثاره وسد فجواته. </a:t>
            </a:r>
            <a:endParaRPr lang="en-US" sz="2800" dirty="0">
              <a:cs typeface="PT Bold Heading" panose="02010400000000000000" pitchFamily="2" charset="-78"/>
            </a:endParaRPr>
          </a:p>
          <a:p>
            <a:pPr algn="r"/>
            <a:endParaRPr lang="ar-EG" sz="28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53714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920" y="644434"/>
            <a:ext cx="11956869" cy="6213566"/>
          </a:xfrm>
        </p:spPr>
        <p:txBody>
          <a:bodyPr>
            <a:noAutofit/>
          </a:bodyPr>
          <a:lstStyle/>
          <a:p>
            <a:pPr algn="r"/>
            <a:r>
              <a:rPr lang="ar-SA" b="1" dirty="0">
                <a:solidFill>
                  <a:srgbClr val="FF0000"/>
                </a:solidFill>
                <a:cs typeface="PT Bold Heading" panose="02010400000000000000" pitchFamily="2" charset="-78"/>
              </a:rPr>
              <a:t>ح-إزالة التناقض التربوي : </a:t>
            </a:r>
            <a:endParaRPr lang="en-US" dirty="0">
              <a:solidFill>
                <a:srgbClr val="FF0000"/>
              </a:solidFill>
              <a:cs typeface="PT Bold Heading" panose="02010400000000000000" pitchFamily="2" charset="-78"/>
            </a:endParaRPr>
          </a:p>
          <a:p>
            <a:pPr algn="r"/>
            <a:r>
              <a:rPr lang="ar-SA" dirty="0">
                <a:cs typeface="PT Bold Heading" panose="02010400000000000000" pitchFamily="2" charset="-78"/>
              </a:rPr>
              <a:t>	إن احتمال وجود فجوات بين أي نظرية أو فلسفة وبين تطبيقها0 هذا </a:t>
            </a:r>
            <a:r>
              <a:rPr lang="ar-SA" dirty="0" err="1">
                <a:cs typeface="PT Bold Heading" panose="02010400000000000000" pitchFamily="2" charset="-78"/>
              </a:rPr>
              <a:t>شئ</a:t>
            </a:r>
            <a:r>
              <a:rPr lang="ar-SA" dirty="0">
                <a:cs typeface="PT Bold Heading" panose="02010400000000000000" pitchFamily="2" charset="-78"/>
              </a:rPr>
              <a:t> بدهي ومؤكد ولابد من إيجاد حل له0 </a:t>
            </a:r>
            <a:endParaRPr lang="en-US" dirty="0">
              <a:cs typeface="PT Bold Heading" panose="02010400000000000000" pitchFamily="2" charset="-78"/>
            </a:endParaRPr>
          </a:p>
          <a:p>
            <a:pPr algn="r"/>
            <a:r>
              <a:rPr lang="ar-SA" dirty="0">
                <a:cs typeface="PT Bold Heading" panose="02010400000000000000" pitchFamily="2" charset="-78"/>
              </a:rPr>
              <a:t>	هذا الحل يأتي عن طريق فلسفة العلم أو الميدان، ففلسفة التربية – مثلاً – تضطلع بذلك </a:t>
            </a:r>
            <a:r>
              <a:rPr lang="ar-SA" dirty="0" err="1">
                <a:cs typeface="PT Bold Heading" panose="02010400000000000000" pitchFamily="2" charset="-78"/>
              </a:rPr>
              <a:t>فى</a:t>
            </a:r>
            <a:r>
              <a:rPr lang="ar-SA" dirty="0">
                <a:cs typeface="PT Bold Heading" panose="02010400000000000000" pitchFamily="2" charset="-78"/>
              </a:rPr>
              <a:t> ميدانها بحيث تراجع الفجوات والتناقضات، وتثير حولها حواراً ونقاشاً، فردياً وجماعياً قطاعياً وقومياً من أجل مزيد من الفهم وإزالة التناقض0 </a:t>
            </a:r>
            <a:endParaRPr lang="en-US" dirty="0">
              <a:cs typeface="PT Bold Heading" panose="02010400000000000000" pitchFamily="2" charset="-78"/>
            </a:endParaRPr>
          </a:p>
          <a:p>
            <a:pPr algn="r"/>
            <a:r>
              <a:rPr lang="ar-SA" dirty="0">
                <a:cs typeface="PT Bold Heading" panose="02010400000000000000" pitchFamily="2" charset="-78"/>
              </a:rPr>
              <a:t>	والباحث في تاريخ التعليم الحديث يعلم أن هناك قوانين تعليم في المملكة المتحدة، احتاجت إلى خمس سنوات أو أكثر للدراسة والبحث، المراجعة والنقد من قبل التربويين والسلطات التعليمية، والمعلمين وأولياء الأمور، الطلاب ورجال الأعمال0 وبذلك يصدر القانون  - قدر الإمكان – ممثلاً لرؤى اجتماعية وثقافية متكاملة قدر الإمكان مهما كان تنوع المجتمع وتعدد أحزابه0 </a:t>
            </a:r>
            <a:endParaRPr lang="en-US" dirty="0">
              <a:cs typeface="PT Bold Heading" panose="02010400000000000000" pitchFamily="2" charset="-78"/>
            </a:endParaRPr>
          </a:p>
          <a:p>
            <a:pPr algn="r"/>
            <a:r>
              <a:rPr lang="ar-SA" dirty="0">
                <a:cs typeface="PT Bold Heading" panose="02010400000000000000" pitchFamily="2" charset="-78"/>
              </a:rPr>
              <a:t>وعكس ذلك- أحياناً – يحدث في عالمنا العربي .. فقوانين التعليم وتشريعاته قد تصدر عن وعي قومي يصاحبها ويسهم فيها، ينقدها ويحلل مواردها0 </a:t>
            </a:r>
            <a:endParaRPr lang="en-US" dirty="0">
              <a:cs typeface="PT Bold Heading" panose="02010400000000000000" pitchFamily="2" charset="-78"/>
            </a:endParaRPr>
          </a:p>
          <a:p>
            <a:pPr algn="r"/>
            <a:r>
              <a:rPr lang="ar-SA" dirty="0">
                <a:cs typeface="PT Bold Heading" panose="02010400000000000000" pitchFamily="2" charset="-78"/>
              </a:rPr>
              <a:t>	أما مناقشة القانون بعد صدوره، واكتشاف الأخطاء بعد تطبيقه فذلك ليس فقط تلاعباً بالألفاظ، بل بمصير الشعوب!!</a:t>
            </a:r>
            <a:endParaRPr lang="en-US" dirty="0">
              <a:cs typeface="PT Bold Heading" panose="02010400000000000000" pitchFamily="2" charset="-78"/>
            </a:endParaRPr>
          </a:p>
          <a:p>
            <a:pPr algn="r"/>
            <a:r>
              <a:rPr lang="ar-SA" dirty="0">
                <a:cs typeface="PT Bold Heading" panose="02010400000000000000" pitchFamily="2" charset="-78"/>
              </a:rPr>
              <a:t>	من هنا تأتي الوظيفة السابقة لفلسفة التربية : تفهم ثم تحلل ، تختار ثم تختبر ، تنقد ثم تفكك التناقض0 </a:t>
            </a:r>
            <a:endParaRPr lang="en-US" dirty="0">
              <a:cs typeface="PT Bold Heading" panose="02010400000000000000" pitchFamily="2" charset="-78"/>
            </a:endParaRPr>
          </a:p>
          <a:p>
            <a:pPr algn="r"/>
            <a:endParaRPr lang="ar-EG"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26286" cy="558391"/>
          </a:xfrm>
        </p:spPr>
        <p:txBody>
          <a:bodyPr>
            <a:normAutofit fontScale="90000"/>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6631644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502" y="600891"/>
            <a:ext cx="11965577" cy="6165669"/>
          </a:xfrm>
        </p:spPr>
        <p:txBody>
          <a:bodyPr>
            <a:noAutofit/>
          </a:bodyPr>
          <a:lstStyle/>
          <a:p>
            <a:pPr algn="r"/>
            <a:r>
              <a:rPr lang="ar-SA" sz="3200" b="1" dirty="0">
                <a:solidFill>
                  <a:srgbClr val="FF0000"/>
                </a:solidFill>
                <a:cs typeface="PT Bold Heading" panose="02010400000000000000" pitchFamily="2" charset="-78"/>
              </a:rPr>
              <a:t>جـ-اقتراح خطط جديدة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بعد كل الوظائف السابقة، تأتي الوظيفة الأخيرة لكي تقترح فلسفة التربية خططاً جديدة، وتصورات مبتكرة0 </a:t>
            </a:r>
            <a:endParaRPr lang="en-US" sz="3200" dirty="0">
              <a:cs typeface="PT Bold Heading" panose="02010400000000000000" pitchFamily="2" charset="-78"/>
            </a:endParaRPr>
          </a:p>
          <a:p>
            <a:pPr algn="r"/>
            <a:r>
              <a:rPr lang="ar-SA" sz="3200" dirty="0">
                <a:cs typeface="PT Bold Heading" panose="02010400000000000000" pitchFamily="2" charset="-78"/>
              </a:rPr>
              <a:t>	فمع التحليل والنقد، والتطبيق وإدراك الفجوات لابد من استطلاع المستقبل، وتقدير احتمالاته0 </a:t>
            </a:r>
            <a:endParaRPr lang="en-US" sz="3200" dirty="0">
              <a:cs typeface="PT Bold Heading" panose="02010400000000000000" pitchFamily="2" charset="-78"/>
            </a:endParaRPr>
          </a:p>
          <a:p>
            <a:pPr algn="r"/>
            <a:r>
              <a:rPr lang="ar-SA" sz="3200" dirty="0">
                <a:cs typeface="PT Bold Heading" panose="02010400000000000000" pitchFamily="2" charset="-78"/>
              </a:rPr>
              <a:t>	وبطبيعة الحال، هناك مجموعة علوم لدراسة المستقبل أو الغد تسمى بعلوم المستقبل </a:t>
            </a:r>
            <a:r>
              <a:rPr lang="en-US" sz="3200" dirty="0" err="1">
                <a:cs typeface="PT Bold Heading" panose="02010400000000000000" pitchFamily="2" charset="-78"/>
              </a:rPr>
              <a:t>Futuerology</a:t>
            </a:r>
            <a:r>
              <a:rPr lang="ar-SA" sz="3200" dirty="0">
                <a:cs typeface="PT Bold Heading" panose="02010400000000000000" pitchFamily="2" charset="-78"/>
              </a:rPr>
              <a:t> ولها لجانها المشتركة، وأدواتها المتداخلة ومعاملها المجهزة0 </a:t>
            </a:r>
            <a:endParaRPr lang="en-US" sz="3200" dirty="0">
              <a:cs typeface="PT Bold Heading" panose="02010400000000000000" pitchFamily="2" charset="-78"/>
            </a:endParaRPr>
          </a:p>
          <a:p>
            <a:pPr algn="r"/>
            <a:r>
              <a:rPr lang="ar-SA" sz="3200" dirty="0">
                <a:cs typeface="PT Bold Heading" panose="02010400000000000000" pitchFamily="2" charset="-78"/>
              </a:rPr>
              <a:t>	إلا أن ذلك لا ينفى مشاركة فلسفة العلم – بما فيها فلسفة التربية – </a:t>
            </a:r>
            <a:r>
              <a:rPr lang="ar-SA" sz="3200" dirty="0" err="1">
                <a:cs typeface="PT Bold Heading" panose="02010400000000000000" pitchFamily="2" charset="-78"/>
              </a:rPr>
              <a:t>فى</a:t>
            </a:r>
            <a:r>
              <a:rPr lang="ar-SA" sz="3200" dirty="0">
                <a:cs typeface="PT Bold Heading" panose="02010400000000000000" pitchFamily="2" charset="-78"/>
              </a:rPr>
              <a:t> استطلاع المستقبل، بحيث لا يمد الحاضر إلى مستقبل غير متحدد أو متعين0</a:t>
            </a:r>
            <a:endParaRPr lang="en-US" sz="3200" dirty="0">
              <a:cs typeface="PT Bold Heading" panose="02010400000000000000" pitchFamily="2" charset="-78"/>
            </a:endParaRPr>
          </a:p>
          <a:p>
            <a:pPr algn="r"/>
            <a:r>
              <a:rPr lang="ar-SA" sz="3200" dirty="0">
                <a:cs typeface="PT Bold Heading" panose="02010400000000000000" pitchFamily="2" charset="-78"/>
              </a:rPr>
              <a:t>	من هنا فلابد من تجديد واستحداث كي تناسب التربية عالم الغد، خصوصاً أن التربية بطبيعتها تعد أجيالا ًلمستقبل وليس فقط لحاضر محدود0 </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52411" cy="514848"/>
          </a:xfrm>
        </p:spPr>
        <p:txBody>
          <a:bodyPr>
            <a:normAutofit fontScale="90000"/>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2087083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2800" dirty="0" smtClean="0">
                <a:solidFill>
                  <a:srgbClr val="FF0000"/>
                </a:solidFill>
                <a:cs typeface="PT Bold Heading" panose="02010400000000000000" pitchFamily="2" charset="-78"/>
              </a:rPr>
              <a:t>9-اقتراح الخطط</a:t>
            </a:r>
          </a:p>
          <a:p>
            <a:pPr algn="r"/>
            <a:r>
              <a:rPr lang="ar-SA" sz="2800" dirty="0" smtClean="0">
                <a:solidFill>
                  <a:srgbClr val="FF0000"/>
                </a:solidFill>
                <a:cs typeface="PT Bold Heading" panose="02010400000000000000" pitchFamily="2" charset="-78"/>
              </a:rPr>
              <a:t>          8-إزالة </a:t>
            </a:r>
            <a:r>
              <a:rPr lang="ar-SA" sz="2800" dirty="0">
                <a:solidFill>
                  <a:srgbClr val="FF0000"/>
                </a:solidFill>
                <a:cs typeface="PT Bold Heading" panose="02010400000000000000" pitchFamily="2" charset="-78"/>
              </a:rPr>
              <a:t>التناقض0 </a:t>
            </a:r>
            <a:endParaRPr lang="ar-SA" sz="2800" dirty="0" smtClean="0">
              <a:solidFill>
                <a:srgbClr val="FF0000"/>
              </a:solidFill>
              <a:cs typeface="PT Bold Heading" panose="02010400000000000000" pitchFamily="2" charset="-78"/>
            </a:endParaRPr>
          </a:p>
          <a:p>
            <a:pPr algn="r"/>
            <a:r>
              <a:rPr lang="ar-SA" sz="2800" dirty="0" smtClean="0">
                <a:solidFill>
                  <a:srgbClr val="FF0000"/>
                </a:solidFill>
                <a:cs typeface="PT Bold Heading" panose="02010400000000000000" pitchFamily="2" charset="-78"/>
              </a:rPr>
              <a:t>                7- إثارة </a:t>
            </a:r>
            <a:r>
              <a:rPr lang="ar-SA" sz="2800" dirty="0">
                <a:solidFill>
                  <a:srgbClr val="FF0000"/>
                </a:solidFill>
                <a:cs typeface="PT Bold Heading" panose="02010400000000000000" pitchFamily="2" charset="-78"/>
              </a:rPr>
              <a:t>الحوار </a:t>
            </a:r>
            <a:endParaRPr lang="ar-SA" sz="2800" dirty="0" smtClean="0">
              <a:solidFill>
                <a:srgbClr val="FF0000"/>
              </a:solidFill>
              <a:cs typeface="PT Bold Heading" panose="02010400000000000000" pitchFamily="2" charset="-78"/>
            </a:endParaRPr>
          </a:p>
          <a:p>
            <a:pPr algn="r"/>
            <a:r>
              <a:rPr lang="ar-SA" sz="2800" dirty="0" smtClean="0">
                <a:solidFill>
                  <a:srgbClr val="FF0000"/>
                </a:solidFill>
                <a:cs typeface="PT Bold Heading" panose="02010400000000000000" pitchFamily="2" charset="-78"/>
              </a:rPr>
              <a:t>                        6-توجيه المعلم </a:t>
            </a:r>
          </a:p>
          <a:p>
            <a:pPr algn="r"/>
            <a:r>
              <a:rPr lang="ar-SA" sz="2800" dirty="0" smtClean="0">
                <a:solidFill>
                  <a:srgbClr val="FF0000"/>
                </a:solidFill>
                <a:cs typeface="PT Bold Heading" panose="02010400000000000000" pitchFamily="2" charset="-78"/>
              </a:rPr>
              <a:t>                               5-قبول المتغيرات </a:t>
            </a:r>
          </a:p>
          <a:p>
            <a:pPr algn="r"/>
            <a:r>
              <a:rPr lang="ar-SA" sz="2800" dirty="0" smtClean="0">
                <a:solidFill>
                  <a:srgbClr val="FF0000"/>
                </a:solidFill>
                <a:cs typeface="PT Bold Heading" panose="02010400000000000000" pitchFamily="2" charset="-78"/>
              </a:rPr>
              <a:t>                                      4-توجيه الأصول </a:t>
            </a:r>
          </a:p>
          <a:p>
            <a:pPr algn="r"/>
            <a:r>
              <a:rPr lang="ar-SA" sz="2800" dirty="0" smtClean="0">
                <a:solidFill>
                  <a:srgbClr val="FF0000"/>
                </a:solidFill>
                <a:cs typeface="PT Bold Heading" panose="02010400000000000000" pitchFamily="2" charset="-78"/>
              </a:rPr>
              <a:t>                                               3-نقد المسلمات </a:t>
            </a:r>
          </a:p>
          <a:p>
            <a:pPr algn="r"/>
            <a:r>
              <a:rPr lang="ar-SA" sz="2800" dirty="0" smtClean="0">
                <a:solidFill>
                  <a:srgbClr val="FF0000"/>
                </a:solidFill>
                <a:cs typeface="PT Bold Heading" panose="02010400000000000000" pitchFamily="2" charset="-78"/>
              </a:rPr>
              <a:t>                                                       2- تحليل المفاهيم </a:t>
            </a:r>
          </a:p>
          <a:p>
            <a:pPr algn="r"/>
            <a:r>
              <a:rPr lang="ar-SA" sz="2800" dirty="0" smtClean="0">
                <a:solidFill>
                  <a:srgbClr val="FF0000"/>
                </a:solidFill>
                <a:cs typeface="PT Bold Heading" panose="02010400000000000000" pitchFamily="2" charset="-78"/>
              </a:rPr>
              <a:t>                                                             1-فهم النظام </a:t>
            </a:r>
            <a:endParaRPr lang="ar-EG" sz="28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
        <p:nvSpPr>
          <p:cNvPr id="41" name="مستطيل مستدير الزوايا 40"/>
          <p:cNvSpPr/>
          <p:nvPr/>
        </p:nvSpPr>
        <p:spPr>
          <a:xfrm>
            <a:off x="3908809" y="5958673"/>
            <a:ext cx="4682532" cy="781761"/>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r>
              <a:rPr lang="ar-SA" sz="2400" b="1" dirty="0">
                <a:cs typeface="PT Bold Heading" panose="02010400000000000000" pitchFamily="2" charset="-78"/>
              </a:rPr>
              <a:t>شكل (3) وظائف فلسفة التربية </a:t>
            </a:r>
            <a:endParaRPr lang="en-US" sz="2400" b="1" dirty="0">
              <a:cs typeface="PT Bold Heading" panose="02010400000000000000" pitchFamily="2" charset="-78"/>
            </a:endParaRPr>
          </a:p>
        </p:txBody>
      </p:sp>
    </p:spTree>
    <p:extLst>
      <p:ext uri="{BB962C8B-B14F-4D97-AF65-F5344CB8AC3E}">
        <p14:creationId xmlns:p14="http://schemas.microsoft.com/office/powerpoint/2010/main" val="553733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5794" y="1105989"/>
            <a:ext cx="11991703" cy="5634445"/>
          </a:xfrm>
        </p:spPr>
        <p:txBody>
          <a:bodyPr>
            <a:noAutofit/>
          </a:bodyPr>
          <a:lstStyle/>
          <a:p>
            <a:pPr algn="r"/>
            <a:r>
              <a:rPr lang="ar-SA" sz="2800" dirty="0">
                <a:cs typeface="PT Bold Heading" panose="02010400000000000000" pitchFamily="2" charset="-78"/>
              </a:rPr>
              <a:t>مثل هذا الشكل الهرمي بدرجاته التسع يوضح لنا تسلسلاً في هذه الوظائف.. ففي أسفل الهرم أبسط الوظائف وأول درجة فيها : فهم النظام التعليمي0 وفى أعلى السلم أعقد الوظائف وآخر درجة فيها : اقتراح خطط جديدة0 </a:t>
            </a:r>
            <a:endParaRPr lang="en-US" sz="2800" dirty="0">
              <a:cs typeface="PT Bold Heading" panose="02010400000000000000" pitchFamily="2" charset="-78"/>
            </a:endParaRPr>
          </a:p>
          <a:p>
            <a:pPr algn="r"/>
            <a:r>
              <a:rPr lang="ar-SA" sz="2800" dirty="0">
                <a:cs typeface="PT Bold Heading" panose="02010400000000000000" pitchFamily="2" charset="-78"/>
              </a:rPr>
              <a:t>	ومثل هذا التسلسل الهرمي – أن صح – يكشف عن مستويات عقلية ثلاث داخل هذه الوظائف : </a:t>
            </a:r>
            <a:endParaRPr lang="en-US" sz="2800" dirty="0">
              <a:cs typeface="PT Bold Heading" panose="02010400000000000000" pitchFamily="2" charset="-78"/>
            </a:endParaRPr>
          </a:p>
          <a:p>
            <a:pPr algn="r"/>
            <a:r>
              <a:rPr lang="ar-SA" sz="2800" dirty="0">
                <a:cs typeface="PT Bold Heading" panose="02010400000000000000" pitchFamily="2" charset="-78"/>
              </a:rPr>
              <a:t>-المستوى الأول ويضم الثلاث وظائف الأولى (فكرية) : الفهم، والتحليل، والنقد0 </a:t>
            </a:r>
            <a:endParaRPr lang="en-US" sz="2800" dirty="0">
              <a:cs typeface="PT Bold Heading" panose="02010400000000000000" pitchFamily="2" charset="-78"/>
            </a:endParaRPr>
          </a:p>
          <a:p>
            <a:pPr algn="r"/>
            <a:r>
              <a:rPr lang="ar-SA" sz="2800" dirty="0">
                <a:cs typeface="PT Bold Heading" panose="02010400000000000000" pitchFamily="2" charset="-78"/>
              </a:rPr>
              <a:t>-المستوى الثاني ويضم الثلاث وظائف التالية (انفعالية): التوجيه، القبول، التوجيه0 </a:t>
            </a:r>
            <a:endParaRPr lang="en-US" sz="2800" dirty="0">
              <a:cs typeface="PT Bold Heading" panose="02010400000000000000" pitchFamily="2" charset="-78"/>
            </a:endParaRPr>
          </a:p>
          <a:p>
            <a:pPr algn="r"/>
            <a:r>
              <a:rPr lang="ar-SA" sz="2800" dirty="0">
                <a:cs typeface="PT Bold Heading" panose="02010400000000000000" pitchFamily="2" charset="-78"/>
              </a:rPr>
              <a:t>-والمستوى الثالث ويضم الثلاث وظائف الأخيرة (حركية) : إثارة الحوار، إزالة التناقض، اقتراح الخطط0 </a:t>
            </a:r>
            <a:endParaRPr lang="en-US" sz="2800" dirty="0">
              <a:cs typeface="PT Bold Heading" panose="02010400000000000000" pitchFamily="2" charset="-78"/>
            </a:endParaRPr>
          </a:p>
          <a:p>
            <a:pPr algn="r"/>
            <a:r>
              <a:rPr lang="ar-SA" sz="2800" dirty="0">
                <a:cs typeface="PT Bold Heading" panose="02010400000000000000" pitchFamily="2" charset="-78"/>
              </a:rPr>
              <a:t>	ولو تأملنا لوجدنا المستوى الأول يمثل الوظائف العقلية والفكرية والمستوى الثاني يمثل الوظائف الانفعالية من توجيه للأصول، وقبول لمتغيرات جديدة وتوجيه للمعلم. </a:t>
            </a:r>
            <a:endParaRPr lang="en-US" sz="2800" dirty="0">
              <a:cs typeface="PT Bold Heading" panose="02010400000000000000" pitchFamily="2" charset="-78"/>
            </a:endParaRPr>
          </a:p>
          <a:p>
            <a:pPr algn="r"/>
            <a:r>
              <a:rPr lang="ar-SA" sz="2800" dirty="0">
                <a:cs typeface="PT Bold Heading" panose="02010400000000000000" pitchFamily="2" charset="-78"/>
              </a:rPr>
              <a:t>	والمستوى الثالث يمثل الوظائف ال حركية من آثاره للحوار، وإزالة للتناقض، واقتراح لخطط جديدة. </a:t>
            </a:r>
            <a:endParaRPr lang="en-US" sz="2800" dirty="0">
              <a:cs typeface="PT Bold Heading" panose="02010400000000000000" pitchFamily="2" charset="-78"/>
            </a:endParaRPr>
          </a:p>
          <a:p>
            <a:pPr algn="r"/>
            <a:endParaRPr lang="ar-EG" sz="28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وظائف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5012436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2880" y="731520"/>
            <a:ext cx="11747863" cy="6008914"/>
          </a:xfrm>
        </p:spPr>
        <p:txBody>
          <a:bodyPr>
            <a:noAutofit/>
          </a:bodyPr>
          <a:lstStyle/>
          <a:p>
            <a:r>
              <a:rPr lang="ar-SA" sz="2800" dirty="0">
                <a:cs typeface="PT Bold Heading" panose="02010400000000000000" pitchFamily="2" charset="-78"/>
              </a:rPr>
              <a:t>قلنا أن الفلسفة تعني الطريقة </a:t>
            </a:r>
            <a:r>
              <a:rPr lang="ar-SA" sz="2800" dirty="0" err="1">
                <a:cs typeface="PT Bold Heading" panose="02010400000000000000" pitchFamily="2" charset="-78"/>
              </a:rPr>
              <a:t>التى</a:t>
            </a:r>
            <a:r>
              <a:rPr lang="ar-SA" sz="2800" dirty="0">
                <a:cs typeface="PT Bold Heading" panose="02010400000000000000" pitchFamily="2" charset="-78"/>
              </a:rPr>
              <a:t> ننظر بها إلى المعرفة وهي تتضمن تنظيم هذه المعرفة وتفسيرها وتوضيحها0 ووسيلة الفلسفة في ذلك اللغة وما تتضمنه من مفاهيم ومفردات0 ولكن الفلسفة لا تستخدم اللغة العادية </a:t>
            </a:r>
            <a:r>
              <a:rPr lang="ar-SA" sz="2800" dirty="0" err="1">
                <a:cs typeface="PT Bold Heading" panose="02010400000000000000" pitchFamily="2" charset="-78"/>
              </a:rPr>
              <a:t>التى</a:t>
            </a:r>
            <a:r>
              <a:rPr lang="ar-SA" sz="2800" dirty="0">
                <a:cs typeface="PT Bold Heading" panose="02010400000000000000" pitchFamily="2" charset="-78"/>
              </a:rPr>
              <a:t> يستخدمها الأديب أو الكاتب وإنما هي تعيد تشكيل اللغة لتحقيق مزيداً من الوضوح وعمقاً في الفهم، والطريقة </a:t>
            </a:r>
            <a:r>
              <a:rPr lang="ar-SA" sz="2800" dirty="0" err="1">
                <a:cs typeface="PT Bold Heading" panose="02010400000000000000" pitchFamily="2" charset="-78"/>
              </a:rPr>
              <a:t>التى</a:t>
            </a:r>
            <a:r>
              <a:rPr lang="ar-SA" sz="2800" dirty="0">
                <a:cs typeface="PT Bold Heading" panose="02010400000000000000" pitchFamily="2" charset="-78"/>
              </a:rPr>
              <a:t> يستخدمها هذا التشكيل تقوم على الحوار والمناقشة وإثاره التساؤلات لينطلق من إجابة كل تساؤل إلى تساؤل آخر، كما تتضمن المعالجة الفلسفية الشمول واتساع النظرة والبصيرة والتأمل0 </a:t>
            </a:r>
            <a:endParaRPr lang="ar-SA" sz="2800" dirty="0" smtClean="0">
              <a:cs typeface="PT Bold Heading" panose="02010400000000000000" pitchFamily="2" charset="-78"/>
            </a:endParaRPr>
          </a:p>
          <a:p>
            <a:r>
              <a:rPr lang="ar-SA" sz="2800" b="1" dirty="0">
                <a:solidFill>
                  <a:srgbClr val="FF0000"/>
                </a:solidFill>
                <a:cs typeface="PT Bold Heading" panose="02010400000000000000" pitchFamily="2" charset="-78"/>
              </a:rPr>
              <a:t>ولدراسة فلسفة التربية أساليب وطرق مختلفة من أهمها : </a:t>
            </a:r>
            <a:endParaRPr lang="en-US" sz="2800" dirty="0">
              <a:solidFill>
                <a:srgbClr val="FF0000"/>
              </a:solidFill>
              <a:cs typeface="PT Bold Heading" panose="02010400000000000000" pitchFamily="2" charset="-78"/>
            </a:endParaRPr>
          </a:p>
          <a:p>
            <a:r>
              <a:rPr lang="ar-SA" sz="2800" dirty="0">
                <a:solidFill>
                  <a:srgbClr val="FF0000"/>
                </a:solidFill>
                <a:cs typeface="PT Bold Heading" panose="02010400000000000000" pitchFamily="2" charset="-78"/>
              </a:rPr>
              <a:t>أ- دراسة تطور الفكر التربوي عبر العصور المختلفة </a:t>
            </a:r>
            <a:r>
              <a:rPr lang="ar-SA" sz="2800" dirty="0">
                <a:cs typeface="PT Bold Heading" panose="02010400000000000000" pitchFamily="2" charset="-78"/>
              </a:rPr>
              <a:t>: وذلك من خلال كتابات الفلاسفة الذين تناولوا موضوع التربية من أمثال أفلاطون وأرسطو ولوك </a:t>
            </a:r>
            <a:r>
              <a:rPr lang="ar-SA" sz="2800" dirty="0" err="1">
                <a:cs typeface="PT Bold Heading" panose="02010400000000000000" pitchFamily="2" charset="-78"/>
              </a:rPr>
              <a:t>وديوى</a:t>
            </a:r>
            <a:r>
              <a:rPr lang="ar-SA" sz="2800" dirty="0">
                <a:cs typeface="PT Bold Heading" panose="02010400000000000000" pitchFamily="2" charset="-78"/>
              </a:rPr>
              <a:t> وغيرهم0 ولهذه الطريقة ميزة رئيسية هي أنها تساعد دارس فلسفة التربية على تكوين نظرة واسعة للمشكلات التربوية وتتبع الأفكار التربوية المعاصرة </a:t>
            </a:r>
            <a:r>
              <a:rPr lang="ar-SA" sz="2800" dirty="0" err="1">
                <a:cs typeface="PT Bold Heading" panose="02010400000000000000" pitchFamily="2" charset="-78"/>
              </a:rPr>
              <a:t>فى</a:t>
            </a:r>
            <a:r>
              <a:rPr lang="ar-SA" sz="2800" dirty="0">
                <a:cs typeface="PT Bold Heading" panose="02010400000000000000" pitchFamily="2" charset="-78"/>
              </a:rPr>
              <a:t> أصولها التاريخية0 إلا أنه يعاب عليها أنها تتطلب من الدارس أساساً عريضاً نسبياً من التاريخ والفلسفة، كما أنها قد تبدو أحياناً غير مناسبة للتطبيق على مشكلات التربية المعاصرة.</a:t>
            </a:r>
            <a:endParaRPr lang="en-US" sz="2800" dirty="0">
              <a:cs typeface="PT Bold Heading" panose="02010400000000000000" pitchFamily="2" charset="-78"/>
            </a:endParaRPr>
          </a:p>
          <a:p>
            <a:endParaRPr lang="en-US" sz="2800" dirty="0">
              <a:cs typeface="PT Bold Heading" panose="02010400000000000000" pitchFamily="2" charset="-78"/>
            </a:endParaRPr>
          </a:p>
        </p:txBody>
      </p:sp>
      <p:sp>
        <p:nvSpPr>
          <p:cNvPr id="2" name="عنوان 1"/>
          <p:cNvSpPr>
            <a:spLocks noGrp="1"/>
          </p:cNvSpPr>
          <p:nvPr>
            <p:ph type="ctrTitle"/>
          </p:nvPr>
        </p:nvSpPr>
        <p:spPr>
          <a:xfrm>
            <a:off x="1079863" y="86043"/>
            <a:ext cx="8952411" cy="645477"/>
          </a:xfrm>
        </p:spPr>
        <p:txBody>
          <a:bodyPr>
            <a:normAutofit/>
          </a:bodyPr>
          <a:lstStyle/>
          <a:p>
            <a:r>
              <a:rPr lang="ar-SA" sz="4000" dirty="0">
                <a:solidFill>
                  <a:srgbClr val="FF0000"/>
                </a:solidFill>
                <a:cs typeface="PT Bold Heading" panose="02010400000000000000" pitchFamily="2" charset="-78"/>
              </a:rPr>
              <a:t>6-</a:t>
            </a:r>
            <a:r>
              <a:rPr lang="ar-SA" sz="4000" b="1" dirty="0">
                <a:solidFill>
                  <a:srgbClr val="FF0000"/>
                </a:solidFill>
                <a:cs typeface="PT Bold Heading" panose="02010400000000000000" pitchFamily="2" charset="-78"/>
              </a:rPr>
              <a:t>أساليب دراسة فلسفة التربية</a:t>
            </a:r>
            <a:r>
              <a:rPr lang="ar-SA" sz="4000" dirty="0">
                <a:solidFill>
                  <a:srgbClr val="FF0000"/>
                </a:solidFill>
                <a:cs typeface="PT Bold Heading" panose="02010400000000000000" pitchFamily="2" charset="-78"/>
              </a:rPr>
              <a:t> : </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7514763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dirty="0">
                <a:solidFill>
                  <a:srgbClr val="FF0000"/>
                </a:solidFill>
                <a:cs typeface="PT Bold Heading" panose="02010400000000000000" pitchFamily="2" charset="-78"/>
              </a:rPr>
              <a:t>ب-طريقة المدارس الفلسفية0 </a:t>
            </a:r>
            <a:r>
              <a:rPr lang="ar-SA" sz="3200" dirty="0">
                <a:cs typeface="PT Bold Heading" panose="02010400000000000000" pitchFamily="2" charset="-78"/>
              </a:rPr>
              <a:t>وتقوم هذه الطريقة على أساس دراسة فلسفة التربية من خلال المدارس الفلسفية المعروفة كالمدرسة المثالية أو الواقعية أو التجريبية وغيرها0 وميزة هذه الطريقة أنها تدرس فلسفة التربية </a:t>
            </a:r>
            <a:r>
              <a:rPr lang="ar-SA" sz="3200" dirty="0" err="1">
                <a:cs typeface="PT Bold Heading" panose="02010400000000000000" pitchFamily="2" charset="-78"/>
              </a:rPr>
              <a:t>فى</a:t>
            </a:r>
            <a:r>
              <a:rPr lang="ar-SA" sz="3200" dirty="0">
                <a:cs typeface="PT Bold Heading" panose="02010400000000000000" pitchFamily="2" charset="-78"/>
              </a:rPr>
              <a:t> إطار متكامل، ثم أنها تتيح مجال المقارنة بين هذه المدارس وإبراز أوجه الشبه والاختلاف0 ولكن يعاب على هذه الطريقة أن دارس فلسفة التربية قد لا يجد من بين هذه المدارس مدرسة يرضى عنها تماماً، فقد يتفق معها جانب ويختلف معها في جانب آخر وعليه أن ينتقي العناصر </a:t>
            </a:r>
            <a:r>
              <a:rPr lang="ar-SA" sz="3200" dirty="0" err="1">
                <a:cs typeface="PT Bold Heading" panose="02010400000000000000" pitchFamily="2" charset="-78"/>
              </a:rPr>
              <a:t>التى</a:t>
            </a:r>
            <a:r>
              <a:rPr lang="ar-SA" sz="3200" dirty="0">
                <a:cs typeface="PT Bold Heading" panose="02010400000000000000" pitchFamily="2" charset="-78"/>
              </a:rPr>
              <a:t> توافقه من بين كل هذه المدارس.</a:t>
            </a:r>
            <a:endParaRPr lang="en-US" sz="3200" dirty="0">
              <a:cs typeface="PT Bold Heading" panose="02010400000000000000" pitchFamily="2" charset="-78"/>
            </a:endParaRPr>
          </a:p>
          <a:p>
            <a:pPr algn="r"/>
            <a:r>
              <a:rPr lang="ar-SA" sz="3200" dirty="0">
                <a:solidFill>
                  <a:srgbClr val="FF0000"/>
                </a:solidFill>
                <a:cs typeface="PT Bold Heading" panose="02010400000000000000" pitchFamily="2" charset="-78"/>
              </a:rPr>
              <a:t>ج-طريقة المشكلات أو الموضوعات</a:t>
            </a:r>
            <a:r>
              <a:rPr lang="ar-SA" sz="3200" dirty="0">
                <a:cs typeface="PT Bold Heading" panose="02010400000000000000" pitchFamily="2" charset="-78"/>
              </a:rPr>
              <a:t>، وتقوم هذه الطريقة على دراسة مشكلات أو موضوعات من التربية بطريقة فلسفية مثل مشكلة الطبيعة الإنسانية أو مشكلة الحرية أو القيم أو الأهداف التربوية وغيرها من المشكلات0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smtClean="0">
                <a:solidFill>
                  <a:srgbClr val="FF0000"/>
                </a:solidFill>
                <a:cs typeface="PT Bold Heading" panose="02010400000000000000" pitchFamily="2" charset="-78"/>
              </a:rPr>
              <a:t>تابع </a:t>
            </a:r>
            <a:r>
              <a:rPr lang="ar-SA" sz="4000" b="1" dirty="0" smtClean="0">
                <a:solidFill>
                  <a:srgbClr val="FF0000"/>
                </a:solidFill>
                <a:cs typeface="PT Bold Heading" panose="02010400000000000000" pitchFamily="2" charset="-78"/>
              </a:rPr>
              <a:t>أساليب </a:t>
            </a:r>
            <a:r>
              <a:rPr lang="ar-SA" sz="4000" b="1" dirty="0">
                <a:solidFill>
                  <a:srgbClr val="FF0000"/>
                </a:solidFill>
                <a:cs typeface="PT Bold Heading" panose="02010400000000000000" pitchFamily="2" charset="-78"/>
              </a:rPr>
              <a:t>دراسة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951736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957942"/>
            <a:ext cx="10850880" cy="5486400"/>
          </a:xfrm>
        </p:spPr>
        <p:txBody>
          <a:bodyPr>
            <a:noAutofit/>
          </a:bodyPr>
          <a:lstStyle/>
          <a:p>
            <a:pPr algn="r"/>
            <a:r>
              <a:rPr lang="ar-SA" sz="3200" dirty="0">
                <a:cs typeface="PT Bold Heading" panose="02010400000000000000" pitchFamily="2" charset="-78"/>
              </a:rPr>
              <a:t>من الأمور البديهية أو المسلم بها أنه لكى نستطيع أن نقوم بتربية الأفراد بطريقة حكيمة علينا أن نعرف أولاً ما الذى نستهدفه من وراء تربيتهم. ولكى نتوصل إلى معرفة ذلك علينا أن نتساءل عما يعيش الناس من أجله أو الهدف الأسمى من الحياة0 </a:t>
            </a:r>
            <a:endParaRPr lang="en-US" sz="3200" dirty="0">
              <a:cs typeface="PT Bold Heading" panose="02010400000000000000" pitchFamily="2" charset="-78"/>
            </a:endParaRPr>
          </a:p>
          <a:p>
            <a:pPr algn="r"/>
            <a:r>
              <a:rPr lang="ar-SA" sz="3200" dirty="0">
                <a:cs typeface="PT Bold Heading" panose="02010400000000000000" pitchFamily="2" charset="-78"/>
              </a:rPr>
              <a:t>	إن أية إجابة مرضية لهذا التساؤل تتطلب التعرض لمناقشات مستفيضة للقضايا الرئيسية المتعلقة بالكون والحياة والفرد والمجتمع والمعرفة والأخلاق0 وعلينا أن نتعرض بالمناقشة أيضاً لما يعيش الناس من أجله وعما يمكن أن يكون الهدف من الحياة ونوع الحياة </a:t>
            </a:r>
            <a:r>
              <a:rPr lang="ar-SA" sz="3200" dirty="0" err="1">
                <a:cs typeface="PT Bold Heading" panose="02010400000000000000" pitchFamily="2" charset="-78"/>
              </a:rPr>
              <a:t>التى</a:t>
            </a:r>
            <a:r>
              <a:rPr lang="ar-SA" sz="3200" dirty="0">
                <a:cs typeface="PT Bold Heading" panose="02010400000000000000" pitchFamily="2" charset="-78"/>
              </a:rPr>
              <a:t> نبتغيها0 وعلينا أن نتساءل أيضاً عن طبيعة العالم وعن الحدود </a:t>
            </a:r>
            <a:r>
              <a:rPr lang="ar-SA" sz="3200" dirty="0" err="1">
                <a:cs typeface="PT Bold Heading" panose="02010400000000000000" pitchFamily="2" charset="-78"/>
              </a:rPr>
              <a:t>التى</a:t>
            </a:r>
            <a:r>
              <a:rPr lang="ar-SA" sz="3200" dirty="0">
                <a:cs typeface="PT Bold Heading" panose="02010400000000000000" pitchFamily="2" charset="-78"/>
              </a:rPr>
              <a:t> يضعها إزاء ما يمكن أن يعمله الناس أو يعرفوه وكذلك عن تنظيم المجتمع ومكانة الفرد فيه، وعن طبيعة الإنسان؟ وكيف يكتسب المعرفة؟ وما المعايير الأخلاقية </a:t>
            </a:r>
            <a:r>
              <a:rPr lang="ar-SA" sz="3200" dirty="0" err="1">
                <a:cs typeface="PT Bold Heading" panose="02010400000000000000" pitchFamily="2" charset="-78"/>
              </a:rPr>
              <a:t>التى</a:t>
            </a:r>
            <a:r>
              <a:rPr lang="ar-SA" sz="3200" dirty="0">
                <a:cs typeface="PT Bold Heading" panose="02010400000000000000" pitchFamily="2" charset="-78"/>
              </a:rPr>
              <a:t> </a:t>
            </a:r>
            <a:r>
              <a:rPr lang="ar-SA" sz="3200" dirty="0" err="1">
                <a:cs typeface="PT Bold Heading" panose="02010400000000000000" pitchFamily="2" charset="-78"/>
              </a:rPr>
              <a:t>ينبغى</a:t>
            </a:r>
            <a:r>
              <a:rPr lang="ar-SA" sz="3200" dirty="0">
                <a:cs typeface="PT Bold Heading" panose="02010400000000000000" pitchFamily="2" charset="-78"/>
              </a:rPr>
              <a:t> أن يسير عليها </a:t>
            </a:r>
            <a:r>
              <a:rPr lang="ar-SA" sz="3200" dirty="0" err="1">
                <a:cs typeface="PT Bold Heading" panose="02010400000000000000" pitchFamily="2" charset="-78"/>
              </a:rPr>
              <a:t>فى</a:t>
            </a:r>
            <a:r>
              <a:rPr lang="ar-SA" sz="3200" dirty="0">
                <a:cs typeface="PT Bold Heading" panose="02010400000000000000" pitchFamily="2" charset="-78"/>
              </a:rPr>
              <a:t> حياته؟ مثل هذه التساؤلات وغيرها ضرورية لأية فلسفة للتربية0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091748" cy="558391"/>
          </a:xfrm>
        </p:spPr>
        <p:txBody>
          <a:bodyPr>
            <a:normAutofit fontScale="90000"/>
          </a:bodyPr>
          <a:lstStyle/>
          <a:p>
            <a:r>
              <a:rPr lang="ar-SA" sz="4000" dirty="0" smtClean="0">
                <a:solidFill>
                  <a:srgbClr val="FF0000"/>
                </a:solidFill>
                <a:latin typeface="Impact" panose="020B0806030902050204" pitchFamily="34" charset="0"/>
                <a:ea typeface="+mn-ea"/>
                <a:cs typeface="PT Bold Heading" panose="02010400000000000000" pitchFamily="2" charset="-78"/>
              </a:rPr>
              <a:t>تمهيد</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6516701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8377" y="722810"/>
            <a:ext cx="11852366" cy="6135189"/>
          </a:xfrm>
        </p:spPr>
        <p:txBody>
          <a:bodyPr>
            <a:noAutofit/>
          </a:bodyPr>
          <a:lstStyle/>
          <a:p>
            <a:pPr algn="r"/>
            <a:r>
              <a:rPr lang="ar-SA" sz="3200" dirty="0">
                <a:solidFill>
                  <a:srgbClr val="FF0000"/>
                </a:solidFill>
                <a:cs typeface="PT Bold Heading" panose="02010400000000000000" pitchFamily="2" charset="-78"/>
              </a:rPr>
              <a:t>إن دراسة فلسفة التربية تعتبر من الأمور اللازمة والهامة </a:t>
            </a:r>
            <a:r>
              <a:rPr lang="ar-SA" sz="3200" dirty="0" err="1">
                <a:solidFill>
                  <a:srgbClr val="FF0000"/>
                </a:solidFill>
                <a:cs typeface="PT Bold Heading" panose="02010400000000000000" pitchFamily="2" charset="-78"/>
              </a:rPr>
              <a:t>لمعلمى</a:t>
            </a:r>
            <a:r>
              <a:rPr lang="ar-SA" sz="3200" dirty="0">
                <a:solidFill>
                  <a:srgbClr val="FF0000"/>
                </a:solidFill>
                <a:cs typeface="PT Bold Heading" panose="02010400000000000000" pitchFamily="2" charset="-78"/>
              </a:rPr>
              <a:t> المستقبل، ذلك لأنها تساعدهم على : </a:t>
            </a:r>
            <a:endParaRPr lang="en-US" sz="3200" dirty="0">
              <a:solidFill>
                <a:srgbClr val="FF0000"/>
              </a:solidFill>
              <a:cs typeface="PT Bold Heading" panose="02010400000000000000" pitchFamily="2" charset="-78"/>
            </a:endParaRPr>
          </a:p>
          <a:p>
            <a:pPr algn="r"/>
            <a:r>
              <a:rPr lang="ar-SA" sz="3200" b="1" dirty="0">
                <a:solidFill>
                  <a:srgbClr val="FF0000"/>
                </a:solidFill>
                <a:cs typeface="PT Bold Heading" panose="02010400000000000000" pitchFamily="2" charset="-78"/>
              </a:rPr>
              <a:t>أ-فهم النظام </a:t>
            </a:r>
            <a:r>
              <a:rPr lang="ar-SA" sz="3200" b="1" dirty="0" err="1">
                <a:solidFill>
                  <a:srgbClr val="FF0000"/>
                </a:solidFill>
                <a:cs typeface="PT Bold Heading" panose="02010400000000000000" pitchFamily="2" charset="-78"/>
              </a:rPr>
              <a:t>التعليمى</a:t>
            </a:r>
            <a:r>
              <a:rPr lang="ar-SA" sz="3200" b="1" dirty="0">
                <a:solidFill>
                  <a:srgbClr val="FF0000"/>
                </a:solidFill>
                <a:cs typeface="PT Bold Heading" panose="02010400000000000000" pitchFamily="2" charset="-78"/>
              </a:rPr>
              <a:t>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من المؤكد أن المعلم كلما ازداد فهما للقيم والمفاهيم الموجهة لنظام التعليم، كلما زاد وعيه بالنظام ككل، وكلما زادت قدرته على حسن التصرف وجودة الأداء0 </a:t>
            </a:r>
            <a:endParaRPr lang="en-US" sz="3200" dirty="0">
              <a:cs typeface="PT Bold Heading" panose="02010400000000000000" pitchFamily="2" charset="-78"/>
            </a:endParaRPr>
          </a:p>
          <a:p>
            <a:pPr algn="r"/>
            <a:r>
              <a:rPr lang="ar-SA" sz="3200" dirty="0">
                <a:cs typeface="PT Bold Heading" panose="02010400000000000000" pitchFamily="2" charset="-78"/>
              </a:rPr>
              <a:t>	وربما يرد البعض على ذلك بأن فهم النظام </a:t>
            </a:r>
            <a:r>
              <a:rPr lang="ar-SA" sz="3200" dirty="0" err="1">
                <a:cs typeface="PT Bold Heading" panose="02010400000000000000" pitchFamily="2" charset="-78"/>
              </a:rPr>
              <a:t>التعليمى</a:t>
            </a:r>
            <a:r>
              <a:rPr lang="ar-SA" sz="3200" dirty="0">
                <a:cs typeface="PT Bold Heading" panose="02010400000000000000" pitchFamily="2" charset="-78"/>
              </a:rPr>
              <a:t> مسئولية المخطط والمدير، وليست مسئولية المعلم، وواقع الأمر أنها مسئولية جميع العاملين0 </a:t>
            </a:r>
            <a:endParaRPr lang="en-US" sz="3200" dirty="0">
              <a:cs typeface="PT Bold Heading" panose="02010400000000000000" pitchFamily="2" charset="-78"/>
            </a:endParaRPr>
          </a:p>
          <a:p>
            <a:pPr algn="r"/>
            <a:r>
              <a:rPr lang="ar-SA" sz="3200" dirty="0">
                <a:cs typeface="PT Bold Heading" panose="02010400000000000000" pitchFamily="2" charset="-78"/>
              </a:rPr>
              <a:t>	فالمعلم كلما ازداد فهماً لمفاهيم مادته وأهدافها ومدرسته، وتعليمه كلما استطاع أن يؤدى عمله </a:t>
            </a:r>
            <a:r>
              <a:rPr lang="ar-SA" sz="3200" dirty="0" err="1">
                <a:cs typeface="PT Bold Heading" panose="02010400000000000000" pitchFamily="2" charset="-78"/>
              </a:rPr>
              <a:t>فكاءة</a:t>
            </a:r>
            <a:r>
              <a:rPr lang="ar-SA" sz="3200" dirty="0">
                <a:cs typeface="PT Bold Heading" panose="02010400000000000000" pitchFamily="2" charset="-78"/>
              </a:rPr>
              <a:t> ومقدرة. </a:t>
            </a:r>
            <a:endParaRPr lang="en-US" sz="3200" dirty="0">
              <a:cs typeface="PT Bold Heading" panose="02010400000000000000" pitchFamily="2" charset="-78"/>
            </a:endParaRPr>
          </a:p>
          <a:p>
            <a:pPr algn="r"/>
            <a:r>
              <a:rPr lang="ar-SA" sz="3200" dirty="0">
                <a:cs typeface="PT Bold Heading" panose="02010400000000000000" pitchFamily="2" charset="-78"/>
              </a:rPr>
              <a:t>	من هنا فسلوك المعلم داخل الفصل وخارجه يتأثر بمدى ونوع ودرجة فهمه للمفاهيم المحركة للنظام التعليمى0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004663" cy="636768"/>
          </a:xfrm>
        </p:spPr>
        <p:txBody>
          <a:bodyPr>
            <a:normAutofit fontScale="90000"/>
          </a:bodyPr>
          <a:lstStyle/>
          <a:p>
            <a:r>
              <a:rPr lang="ar-SA" sz="4000" b="1" dirty="0">
                <a:solidFill>
                  <a:srgbClr val="FF0000"/>
                </a:solidFill>
                <a:cs typeface="PT Bold Heading" panose="02010400000000000000" pitchFamily="2" charset="-78"/>
              </a:rPr>
              <a:t>7-أهمية دراسة المعلم لفلسفة </a:t>
            </a:r>
            <a:r>
              <a:rPr lang="ar-SA" sz="4000" b="1" dirty="0" smtClean="0">
                <a:solidFill>
                  <a:srgbClr val="FF0000"/>
                </a:solidFill>
                <a:cs typeface="PT Bold Heading" panose="02010400000000000000" pitchFamily="2" charset="-78"/>
              </a:rPr>
              <a:t>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317270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ب-تشخيص بعض المفاهيم الخاطئة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هناك الكثير من المفاهيم الخاطئة </a:t>
            </a:r>
            <a:r>
              <a:rPr lang="ar-SA" sz="3200" dirty="0" err="1">
                <a:cs typeface="PT Bold Heading" panose="02010400000000000000" pitchFamily="2" charset="-78"/>
              </a:rPr>
              <a:t>التى</a:t>
            </a:r>
            <a:r>
              <a:rPr lang="ar-SA" sz="3200" dirty="0">
                <a:cs typeface="PT Bold Heading" panose="02010400000000000000" pitchFamily="2" charset="-78"/>
              </a:rPr>
              <a:t> تسربت إلينا واستقرت لدينا </a:t>
            </a:r>
            <a:r>
              <a:rPr lang="ar-SA" sz="3200" dirty="0" err="1">
                <a:cs typeface="PT Bold Heading" panose="02010400000000000000" pitchFamily="2" charset="-78"/>
              </a:rPr>
              <a:t>فى</a:t>
            </a:r>
            <a:r>
              <a:rPr lang="ar-SA" sz="3200" dirty="0">
                <a:cs typeface="PT Bold Heading" panose="02010400000000000000" pitchFamily="2" charset="-78"/>
              </a:rPr>
              <a:t> الشعور واللاشعور – بفعل عمليات التنشئة الاجتماعية والصراع </a:t>
            </a:r>
            <a:r>
              <a:rPr lang="ar-SA" sz="3200" dirty="0" err="1">
                <a:cs typeface="PT Bold Heading" panose="02010400000000000000" pitchFamily="2" charset="-78"/>
              </a:rPr>
              <a:t>القيمى</a:t>
            </a:r>
            <a:r>
              <a:rPr lang="ar-SA" sz="3200" dirty="0">
                <a:cs typeface="PT Bold Heading" panose="02010400000000000000" pitchFamily="2" charset="-78"/>
              </a:rPr>
              <a:t> </a:t>
            </a:r>
            <a:r>
              <a:rPr lang="ar-SA" sz="3200" dirty="0" err="1">
                <a:cs typeface="PT Bold Heading" panose="02010400000000000000" pitchFamily="2" charset="-78"/>
              </a:rPr>
              <a:t>فى</a:t>
            </a:r>
            <a:r>
              <a:rPr lang="ar-SA" sz="3200" dirty="0">
                <a:cs typeface="PT Bold Heading" panose="02010400000000000000" pitchFamily="2" charset="-78"/>
              </a:rPr>
              <a:t> المجتمع - وهذه المفاهيم </a:t>
            </a:r>
            <a:r>
              <a:rPr lang="ar-SA" sz="3200" dirty="0" err="1">
                <a:cs typeface="PT Bold Heading" panose="02010400000000000000" pitchFamily="2" charset="-78"/>
              </a:rPr>
              <a:t>فى</a:t>
            </a:r>
            <a:r>
              <a:rPr lang="ar-SA" sz="3200" dirty="0">
                <a:cs typeface="PT Bold Heading" panose="02010400000000000000" pitchFamily="2" charset="-78"/>
              </a:rPr>
              <a:t> حاجة إلى تغيير وتعديل0 </a:t>
            </a:r>
            <a:endParaRPr lang="en-US" sz="3200" dirty="0">
              <a:cs typeface="PT Bold Heading" panose="02010400000000000000" pitchFamily="2" charset="-78"/>
            </a:endParaRPr>
          </a:p>
          <a:p>
            <a:pPr algn="r"/>
            <a:r>
              <a:rPr lang="ar-SA" sz="3200" dirty="0">
                <a:cs typeface="PT Bold Heading" panose="02010400000000000000" pitchFamily="2" charset="-78"/>
              </a:rPr>
              <a:t>	ومعظم هذه المفاهيم الخاطئة يكون متعلقاً بطبيعة الإنسان، والثواب والعقاب، وتنشئة الأطفال والشباب، وأفضل أساليب التعليم وغير ذلك من القضايا </a:t>
            </a:r>
            <a:r>
              <a:rPr lang="ar-SA" sz="3200" dirty="0" err="1">
                <a:cs typeface="PT Bold Heading" panose="02010400000000000000" pitchFamily="2" charset="-78"/>
              </a:rPr>
              <a:t>التى</a:t>
            </a:r>
            <a:r>
              <a:rPr lang="ar-SA" sz="3200" dirty="0">
                <a:cs typeface="PT Bold Heading" panose="02010400000000000000" pitchFamily="2" charset="-78"/>
              </a:rPr>
              <a:t> تسربت إلينا من خلال وسائط الثقافة المختلفة وهى جميعاً </a:t>
            </a:r>
            <a:r>
              <a:rPr lang="ar-SA" sz="3200" dirty="0" err="1">
                <a:cs typeface="PT Bold Heading" panose="02010400000000000000" pitchFamily="2" charset="-78"/>
              </a:rPr>
              <a:t>فى</a:t>
            </a:r>
            <a:r>
              <a:rPr lang="ar-SA" sz="3200" dirty="0">
                <a:cs typeface="PT Bold Heading" panose="02010400000000000000" pitchFamily="2" charset="-78"/>
              </a:rPr>
              <a:t> حاجة إلى اكتشاف ومراجعة، </a:t>
            </a:r>
            <a:r>
              <a:rPr lang="ar-SA" sz="3200" dirty="0" err="1">
                <a:cs typeface="PT Bold Heading" panose="02010400000000000000" pitchFamily="2" charset="-78"/>
              </a:rPr>
              <a:t>وينبغى</a:t>
            </a:r>
            <a:r>
              <a:rPr lang="ar-SA" sz="3200" dirty="0">
                <a:cs typeface="PT Bold Heading" panose="02010400000000000000" pitchFamily="2" charset="-78"/>
              </a:rPr>
              <a:t> على المعلم القيام بعملية التصحيح هذه المفاهيم الخاطئة </a:t>
            </a:r>
            <a:r>
              <a:rPr lang="ar-SA" sz="3200" dirty="0" err="1">
                <a:cs typeface="PT Bold Heading" panose="02010400000000000000" pitchFamily="2" charset="-78"/>
              </a:rPr>
              <a:t>التى</a:t>
            </a:r>
            <a:r>
              <a:rPr lang="ar-SA" sz="3200" dirty="0">
                <a:cs typeface="PT Bold Heading" panose="02010400000000000000" pitchFamily="2" charset="-78"/>
              </a:rPr>
              <a:t> نكتشفها ويعالجها من خلال الفلسفة </a:t>
            </a:r>
            <a:r>
              <a:rPr lang="ar-SA" sz="3200" dirty="0" err="1">
                <a:cs typeface="PT Bold Heading" panose="02010400000000000000" pitchFamily="2" charset="-78"/>
              </a:rPr>
              <a:t>التى</a:t>
            </a:r>
            <a:r>
              <a:rPr lang="ar-SA" sz="3200" dirty="0">
                <a:cs typeface="PT Bold Heading" panose="02010400000000000000" pitchFamily="2" charset="-78"/>
              </a:rPr>
              <a:t> يؤمن بها.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smtClean="0">
                <a:solidFill>
                  <a:srgbClr val="FF0000"/>
                </a:solidFill>
                <a:cs typeface="PT Bold Heading" panose="02010400000000000000" pitchFamily="2" charset="-78"/>
              </a:rPr>
              <a:t>تابع أهمية </a:t>
            </a:r>
            <a:r>
              <a:rPr lang="ar-SA" sz="4000" b="1" dirty="0">
                <a:solidFill>
                  <a:srgbClr val="FF0000"/>
                </a:solidFill>
                <a:cs typeface="PT Bold Heading" panose="02010400000000000000" pitchFamily="2" charset="-78"/>
              </a:rPr>
              <a:t>دراسة المعلم لفلسفة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6306932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جـ-التدريب على التحليل والتركيب </a:t>
            </a:r>
            <a:r>
              <a:rPr lang="ar-SA" sz="3200" b="1" dirty="0">
                <a:cs typeface="PT Bold Heading" panose="02010400000000000000" pitchFamily="2" charset="-78"/>
              </a:rPr>
              <a:t>: </a:t>
            </a:r>
            <a:endParaRPr lang="en-US" sz="3200" dirty="0">
              <a:cs typeface="PT Bold Heading" panose="02010400000000000000" pitchFamily="2" charset="-78"/>
            </a:endParaRPr>
          </a:p>
          <a:p>
            <a:pPr algn="r"/>
            <a:r>
              <a:rPr lang="ar-SA" sz="3200" dirty="0">
                <a:cs typeface="PT Bold Heading" panose="02010400000000000000" pitchFamily="2" charset="-78"/>
              </a:rPr>
              <a:t>	وهذه تعتبر نوع من الرياضة العقلية يتوقع منها زيادة قدرتك على التحليل والتركيب أثناء دراستك لفلسفة التربية، وبعد الانتهاء منها، فبدلاً من التسليم المجرد بكل قضايا التعليم  وغيره من النظم الاجتماعية0 وبدلاً من الاستسلام للواقع الراهن بكل ضغوطه وتحدياته0 </a:t>
            </a:r>
            <a:endParaRPr lang="en-US" sz="3200" dirty="0">
              <a:cs typeface="PT Bold Heading" panose="02010400000000000000" pitchFamily="2" charset="-78"/>
            </a:endParaRPr>
          </a:p>
          <a:p>
            <a:pPr algn="r"/>
            <a:r>
              <a:rPr lang="ar-SA" sz="3200" dirty="0">
                <a:cs typeface="PT Bold Heading" panose="02010400000000000000" pitchFamily="2" charset="-78"/>
              </a:rPr>
              <a:t>	بدلاً من ذلك تحاول هذه المادة أن تساعدك على تحليل النظم وإدراك التفاعلات بحيث تدرك الصلة بين المفاهيم والعلاقات والنظم الفرعية، وتأثير النظم الفرعية على النظم الأشمل0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أهمية دراسة المعلم لفلسفة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5771371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0629" y="557349"/>
            <a:ext cx="11948160" cy="6300651"/>
          </a:xfrm>
        </p:spPr>
        <p:txBody>
          <a:bodyPr>
            <a:noAutofit/>
          </a:bodyPr>
          <a:lstStyle/>
          <a:p>
            <a:pPr algn="r"/>
            <a:r>
              <a:rPr lang="ar-SA" b="1" dirty="0">
                <a:solidFill>
                  <a:srgbClr val="FF0000"/>
                </a:solidFill>
                <a:cs typeface="PT Bold Heading" panose="02010400000000000000" pitchFamily="2" charset="-78"/>
              </a:rPr>
              <a:t>د-إدراك علاقات جديدة : </a:t>
            </a:r>
            <a:endParaRPr lang="en-US" dirty="0">
              <a:solidFill>
                <a:srgbClr val="FF0000"/>
              </a:solidFill>
              <a:cs typeface="PT Bold Heading" panose="02010400000000000000" pitchFamily="2" charset="-78"/>
            </a:endParaRPr>
          </a:p>
          <a:p>
            <a:pPr algn="r"/>
            <a:r>
              <a:rPr lang="ar-SA" dirty="0">
                <a:cs typeface="PT Bold Heading" panose="02010400000000000000" pitchFamily="2" charset="-78"/>
              </a:rPr>
              <a:t>	وهذا الهدف الرابع الذى </a:t>
            </a:r>
            <a:r>
              <a:rPr lang="ar-SA" dirty="0" err="1">
                <a:cs typeface="PT Bold Heading" panose="02010400000000000000" pitchFamily="2" charset="-78"/>
              </a:rPr>
              <a:t>يأتى</a:t>
            </a:r>
            <a:r>
              <a:rPr lang="ar-SA" dirty="0">
                <a:cs typeface="PT Bold Heading" panose="02010400000000000000" pitchFamily="2" charset="-78"/>
              </a:rPr>
              <a:t> متسلسلاً ومبنياً على الفهم، والتشخيص، والتحليل، و إدراك العلاقات لا يمكن أن يتم بالانغماس </a:t>
            </a:r>
            <a:r>
              <a:rPr lang="ar-SA" dirty="0" err="1">
                <a:cs typeface="PT Bold Heading" panose="02010400000000000000" pitchFamily="2" charset="-78"/>
              </a:rPr>
              <a:t>فى</a:t>
            </a:r>
            <a:r>
              <a:rPr lang="ar-SA" dirty="0">
                <a:cs typeface="PT Bold Heading" panose="02010400000000000000" pitchFamily="2" charset="-78"/>
              </a:rPr>
              <a:t> الروتينيات والجزئيات بل لا بد من التجرد0 </a:t>
            </a:r>
            <a:endParaRPr lang="en-US" dirty="0">
              <a:cs typeface="PT Bold Heading" panose="02010400000000000000" pitchFamily="2" charset="-78"/>
            </a:endParaRPr>
          </a:p>
          <a:p>
            <a:pPr algn="r"/>
            <a:r>
              <a:rPr lang="ar-SA" dirty="0">
                <a:cs typeface="PT Bold Heading" panose="02010400000000000000" pitchFamily="2" charset="-78"/>
              </a:rPr>
              <a:t>	والمعروف أن الإنسان إذا أراد أن يقطف ثمرة ، فلابد أن يبتعد قليلاً </a:t>
            </a:r>
            <a:r>
              <a:rPr lang="ar-SA" dirty="0" err="1">
                <a:cs typeface="PT Bold Heading" panose="02010400000000000000" pitchFamily="2" charset="-78"/>
              </a:rPr>
              <a:t>كى</a:t>
            </a:r>
            <a:r>
              <a:rPr lang="ar-SA" dirty="0">
                <a:cs typeface="PT Bold Heading" panose="02010400000000000000" pitchFamily="2" charset="-78"/>
              </a:rPr>
              <a:t> يراها بوضوح كاف0 كذلك الأمر </a:t>
            </a:r>
            <a:r>
              <a:rPr lang="ar-SA" dirty="0" err="1">
                <a:cs typeface="PT Bold Heading" panose="02010400000000000000" pitchFamily="2" charset="-78"/>
              </a:rPr>
              <a:t>فى</a:t>
            </a:r>
            <a:r>
              <a:rPr lang="ar-SA" dirty="0">
                <a:cs typeface="PT Bold Heading" panose="02010400000000000000" pitchFamily="2" charset="-78"/>
              </a:rPr>
              <a:t> فهم النظم وإدراك العلاقات0 </a:t>
            </a:r>
            <a:endParaRPr lang="en-US" dirty="0">
              <a:cs typeface="PT Bold Heading" panose="02010400000000000000" pitchFamily="2" charset="-78"/>
            </a:endParaRPr>
          </a:p>
          <a:p>
            <a:pPr algn="r"/>
            <a:r>
              <a:rPr lang="ar-SA" dirty="0">
                <a:cs typeface="PT Bold Heading" panose="02010400000000000000" pitchFamily="2" charset="-78"/>
              </a:rPr>
              <a:t>	لابد أن نبتعد قليلاً </a:t>
            </a:r>
            <a:r>
              <a:rPr lang="ar-SA" dirty="0" err="1">
                <a:cs typeface="PT Bold Heading" panose="02010400000000000000" pitchFamily="2" charset="-78"/>
              </a:rPr>
              <a:t>كى</a:t>
            </a:r>
            <a:r>
              <a:rPr lang="ar-SA" dirty="0">
                <a:cs typeface="PT Bold Heading" panose="02010400000000000000" pitchFamily="2" charset="-78"/>
              </a:rPr>
              <a:t> نرى بوضوح أكثر ورؤية أشمل0 وقديماً قيل </a:t>
            </a:r>
            <a:r>
              <a:rPr lang="ar-SA" dirty="0" err="1">
                <a:cs typeface="PT Bold Heading" panose="02010400000000000000" pitchFamily="2" charset="-78"/>
              </a:rPr>
              <a:t>فى</a:t>
            </a:r>
            <a:r>
              <a:rPr lang="ar-SA" dirty="0">
                <a:cs typeface="PT Bold Heading" panose="02010400000000000000" pitchFamily="2" charset="-78"/>
              </a:rPr>
              <a:t> الفلسفة" فهم المحسوس يتطلب التجرد من المحسوس" ومعنى ذلك أنه لكى تدرك علاقات جديدة </a:t>
            </a:r>
            <a:r>
              <a:rPr lang="ar-SA" dirty="0" err="1">
                <a:cs typeface="PT Bold Heading" panose="02010400000000000000" pitchFamily="2" charset="-78"/>
              </a:rPr>
              <a:t>فى</a:t>
            </a:r>
            <a:r>
              <a:rPr lang="ar-SA" dirty="0">
                <a:cs typeface="PT Bold Heading" panose="02010400000000000000" pitchFamily="2" charset="-78"/>
              </a:rPr>
              <a:t> التعليم فلابد من التجرد قليلاً  لنراه من "مسقط </a:t>
            </a:r>
            <a:r>
              <a:rPr lang="ar-SA" dirty="0" err="1">
                <a:cs typeface="PT Bold Heading" panose="02010400000000000000" pitchFamily="2" charset="-78"/>
              </a:rPr>
              <a:t>رأسى</a:t>
            </a:r>
            <a:r>
              <a:rPr lang="ar-SA" dirty="0">
                <a:cs typeface="PT Bold Heading" panose="02010400000000000000" pitchFamily="2" charset="-78"/>
              </a:rPr>
              <a:t>" يوضح الأشياء </a:t>
            </a:r>
            <a:r>
              <a:rPr lang="ar-SA" dirty="0" err="1">
                <a:cs typeface="PT Bold Heading" panose="02010400000000000000" pitchFamily="2" charset="-78"/>
              </a:rPr>
              <a:t>فى</a:t>
            </a:r>
            <a:r>
              <a:rPr lang="ar-SA" dirty="0">
                <a:cs typeface="PT Bold Heading" panose="02010400000000000000" pitchFamily="2" charset="-78"/>
              </a:rPr>
              <a:t> شمولها، والنظام </a:t>
            </a:r>
            <a:r>
              <a:rPr lang="ar-SA" dirty="0" err="1">
                <a:cs typeface="PT Bold Heading" panose="02010400000000000000" pitchFamily="2" charset="-78"/>
              </a:rPr>
              <a:t>فى</a:t>
            </a:r>
            <a:r>
              <a:rPr lang="ar-SA" dirty="0">
                <a:cs typeface="PT Bold Heading" panose="02010400000000000000" pitchFamily="2" charset="-78"/>
              </a:rPr>
              <a:t> مجموعه0 </a:t>
            </a:r>
            <a:endParaRPr lang="en-US" dirty="0">
              <a:cs typeface="PT Bold Heading" panose="02010400000000000000" pitchFamily="2" charset="-78"/>
            </a:endParaRPr>
          </a:p>
          <a:p>
            <a:pPr algn="r"/>
            <a:r>
              <a:rPr lang="ar-SA" dirty="0">
                <a:cs typeface="PT Bold Heading" panose="02010400000000000000" pitchFamily="2" charset="-78"/>
              </a:rPr>
              <a:t>	والتدريب على التحليل والتركيب المشار إليها </a:t>
            </a:r>
            <a:r>
              <a:rPr lang="ar-SA" dirty="0" err="1">
                <a:cs typeface="PT Bold Heading" panose="02010400000000000000" pitchFamily="2" charset="-78"/>
              </a:rPr>
              <a:t>فى</a:t>
            </a:r>
            <a:r>
              <a:rPr lang="ar-SA" dirty="0">
                <a:cs typeface="PT Bold Heading" panose="02010400000000000000" pitchFamily="2" charset="-78"/>
              </a:rPr>
              <a:t> الهدف السابق يعنى إدراك علاقات جديدة، ذلك أن التركيب يعني صياغة مختلفة للعلاقات السابقة. فنحن إذا فكرنا </a:t>
            </a:r>
            <a:r>
              <a:rPr lang="ar-SA" dirty="0" err="1">
                <a:cs typeface="PT Bold Heading" panose="02010400000000000000" pitchFamily="2" charset="-78"/>
              </a:rPr>
              <a:t>فى</a:t>
            </a:r>
            <a:r>
              <a:rPr lang="ar-SA" dirty="0">
                <a:cs typeface="PT Bold Heading" panose="02010400000000000000" pitchFamily="2" charset="-78"/>
              </a:rPr>
              <a:t> منظومة جديدة فذلك يتطلب البحث عن علاقات جديدة وبدائل مستحدثة. </a:t>
            </a:r>
            <a:endParaRPr lang="en-US" dirty="0">
              <a:cs typeface="PT Bold Heading" panose="02010400000000000000" pitchFamily="2" charset="-78"/>
            </a:endParaRPr>
          </a:p>
          <a:p>
            <a:pPr algn="r"/>
            <a:r>
              <a:rPr lang="ar-SA" dirty="0">
                <a:cs typeface="PT Bold Heading" panose="02010400000000000000" pitchFamily="2" charset="-78"/>
              </a:rPr>
              <a:t>	وبطبيعة الحال مثل هذه العلاقات الجديدة لا يمكن إدراكها من غير معرفة المفاهيم الأساسية والضمنية الموجهة للتعليم، ومن غير تشخيص للمفاهيم الخاطئة الموجهة لمساره، ومن غير تدريب على التحليل والتركيب. وبذلك يتضح لك أن الأهداف السابقة على تسلسل </a:t>
            </a:r>
            <a:r>
              <a:rPr lang="ar-SA" dirty="0" err="1">
                <a:cs typeface="PT Bold Heading" panose="02010400000000000000" pitchFamily="2" charset="-78"/>
              </a:rPr>
              <a:t>فى</a:t>
            </a:r>
            <a:r>
              <a:rPr lang="ar-SA" dirty="0">
                <a:cs typeface="PT Bold Heading" panose="02010400000000000000" pitchFamily="2" charset="-78"/>
              </a:rPr>
              <a:t> مستويات أربعة : الفهم، التشخيص، والتحليل والتركيب، ثم إدراك علاقات جديدة وكل مستوى منها يمهد للآخر ويعد له. </a:t>
            </a:r>
            <a:endParaRPr lang="en-US" dirty="0">
              <a:cs typeface="PT Bold Heading" panose="02010400000000000000" pitchFamily="2" charset="-78"/>
            </a:endParaRPr>
          </a:p>
          <a:p>
            <a:pPr algn="r"/>
            <a:endParaRPr lang="ar-EG"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52411" cy="471306"/>
          </a:xfrm>
        </p:spPr>
        <p:txBody>
          <a:bodyPr>
            <a:normAutofit fontScale="90000"/>
          </a:bodyPr>
          <a:lstStyle/>
          <a:p>
            <a:r>
              <a:rPr lang="ar-SA" sz="4000" b="1" dirty="0">
                <a:solidFill>
                  <a:srgbClr val="FF0000"/>
                </a:solidFill>
                <a:cs typeface="PT Bold Heading" panose="02010400000000000000" pitchFamily="2" charset="-78"/>
              </a:rPr>
              <a:t>تابع أهمية دراسة المعلم لفلسفة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133324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solidFill>
                  <a:srgbClr val="FF0000"/>
                </a:solidFill>
                <a:cs typeface="PT Bold Heading" panose="02010400000000000000" pitchFamily="2" charset="-78"/>
              </a:rPr>
              <a:t>هـ-مواجهة بعض مشكلات الصراع </a:t>
            </a:r>
            <a:r>
              <a:rPr lang="ar-SA" sz="3200" b="1" dirty="0" err="1">
                <a:solidFill>
                  <a:srgbClr val="FF0000"/>
                </a:solidFill>
                <a:cs typeface="PT Bold Heading" panose="02010400000000000000" pitchFamily="2" charset="-78"/>
              </a:rPr>
              <a:t>القيمى</a:t>
            </a:r>
            <a:r>
              <a:rPr lang="ar-SA" sz="3200" b="1" dirty="0">
                <a:solidFill>
                  <a:srgbClr val="FF0000"/>
                </a:solidFill>
                <a:cs typeface="PT Bold Heading" panose="02010400000000000000" pitchFamily="2" charset="-78"/>
              </a:rPr>
              <a:t>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	أن فلسفة التربية تساعد المعلمين على حل مشكلات الصراع القيمي عن طريق دراستها للقيم السائدة داخل العملية التعليمية ومناقشتها لهذه القيم لكشف ما بها من خلل </a:t>
            </a:r>
            <a:r>
              <a:rPr lang="ar-SA" sz="3200" dirty="0" err="1">
                <a:cs typeface="PT Bold Heading" panose="02010400000000000000" pitchFamily="2" charset="-78"/>
              </a:rPr>
              <a:t>واضرطاب</a:t>
            </a:r>
            <a:r>
              <a:rPr lang="ar-SA" sz="3200" dirty="0">
                <a:cs typeface="PT Bold Heading" panose="02010400000000000000" pitchFamily="2" charset="-78"/>
              </a:rPr>
              <a:t>، وجعلها متسقة مطردة، شاملة متكاملة وهي جميعاً خصائص أساسية للتفكير الفلسفي سبق مناقشتها. 	</a:t>
            </a:r>
            <a:endParaRPr lang="en-US" sz="3200" dirty="0">
              <a:cs typeface="PT Bold Heading" panose="02010400000000000000" pitchFamily="2" charset="-78"/>
            </a:endParaRPr>
          </a:p>
          <a:p>
            <a:pPr algn="r"/>
            <a:r>
              <a:rPr lang="ar-SA" sz="3200" dirty="0">
                <a:cs typeface="PT Bold Heading" panose="02010400000000000000" pitchFamily="2" charset="-78"/>
              </a:rPr>
              <a:t>	ولا يعنى هذا أن فلسفة التربية تصنع المستحيل ولكن المقصود أنها جهد ينظم ويساعد، يبلور ويوجه0 فلو نجحت مع نسبة أعلى من المعلمين لكان ذلك أفضل، ولو استطاعت أن تجمع المعلم والتلميذ، ولى الأمر والإدارة على مبادئ مشتركة وقواعد منظمة لكان ذلك نجاحاً للتعليم وتوفيقاً للتربية0</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b="1" dirty="0">
                <a:solidFill>
                  <a:srgbClr val="FF0000"/>
                </a:solidFill>
                <a:cs typeface="PT Bold Heading" panose="02010400000000000000" pitchFamily="2" charset="-78"/>
              </a:rPr>
              <a:t>تابع أهمية دراسة المعلم لفلسفة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6454761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0298" y="627017"/>
            <a:ext cx="11782696" cy="6156960"/>
          </a:xfrm>
        </p:spPr>
        <p:txBody>
          <a:bodyPr>
            <a:noAutofit/>
          </a:bodyPr>
          <a:lstStyle/>
          <a:p>
            <a:pPr algn="r"/>
            <a:r>
              <a:rPr lang="ar-SA" sz="2800" b="1" dirty="0">
                <a:solidFill>
                  <a:srgbClr val="FF0000"/>
                </a:solidFill>
                <a:cs typeface="PT Bold Heading" panose="02010400000000000000" pitchFamily="2" charset="-78"/>
              </a:rPr>
              <a:t>و-تطوير العمل </a:t>
            </a:r>
            <a:r>
              <a:rPr lang="ar-SA" sz="2800" b="1" dirty="0" err="1">
                <a:solidFill>
                  <a:srgbClr val="FF0000"/>
                </a:solidFill>
                <a:cs typeface="PT Bold Heading" panose="02010400000000000000" pitchFamily="2" charset="-78"/>
              </a:rPr>
              <a:t>التعليمى</a:t>
            </a:r>
            <a:r>
              <a:rPr lang="ar-SA" sz="2800" b="1" dirty="0">
                <a:solidFill>
                  <a:srgbClr val="FF0000"/>
                </a:solidFill>
                <a:cs typeface="PT Bold Heading" panose="02010400000000000000" pitchFamily="2" charset="-78"/>
              </a:rPr>
              <a:t> : </a:t>
            </a:r>
            <a:endParaRPr lang="en-US" sz="2800" dirty="0">
              <a:solidFill>
                <a:srgbClr val="FF0000"/>
              </a:solidFill>
              <a:cs typeface="PT Bold Heading" panose="02010400000000000000" pitchFamily="2" charset="-78"/>
            </a:endParaRPr>
          </a:p>
          <a:p>
            <a:pPr algn="r"/>
            <a:r>
              <a:rPr lang="ar-SA" sz="2800" dirty="0">
                <a:cs typeface="PT Bold Heading" panose="02010400000000000000" pitchFamily="2" charset="-78"/>
              </a:rPr>
              <a:t>	بعد الفهم </a:t>
            </a:r>
            <a:r>
              <a:rPr lang="ar-SA" sz="2800" dirty="0" err="1">
                <a:cs typeface="PT Bold Heading" panose="02010400000000000000" pitchFamily="2" charset="-78"/>
              </a:rPr>
              <a:t>والشتخيص</a:t>
            </a:r>
            <a:r>
              <a:rPr lang="ar-SA" sz="2800" dirty="0">
                <a:cs typeface="PT Bold Heading" panose="02010400000000000000" pitchFamily="2" charset="-78"/>
              </a:rPr>
              <a:t>، والتحليل والتركيب، وإدراك علاقات وحل الصراع </a:t>
            </a:r>
            <a:r>
              <a:rPr lang="ar-SA" sz="2800" dirty="0" err="1">
                <a:cs typeface="PT Bold Heading" panose="02010400000000000000" pitchFamily="2" charset="-78"/>
              </a:rPr>
              <a:t>القيمى</a:t>
            </a:r>
            <a:r>
              <a:rPr lang="ar-SA" sz="2800" dirty="0">
                <a:cs typeface="PT Bold Heading" panose="02010400000000000000" pitchFamily="2" charset="-78"/>
              </a:rPr>
              <a:t> تأتى الوظيفة و المهمة الأخيرة لفلسفة التربية وهى تطوير العملية التعليمية0 فنحن ندرس ليس لمجرد الفهم والتشخيص بل للتطوير والتجديد0 ونحن ندرس ليس لمجرد التحليل والتركيب بل لفتح باب الاستحداث والتجويد0 والمعلم لو استطاع استيعاب وتمثل الأهداف والوظائف السابقة فلابد أنه سيصبح طاقة هائلة للتجديد والتجويد0 وكما أن الطبيب الماهر يبحث عن الجديد والمستحدث </a:t>
            </a:r>
            <a:r>
              <a:rPr lang="ar-SA" sz="2800" dirty="0" err="1">
                <a:cs typeface="PT Bold Heading" panose="02010400000000000000" pitchFamily="2" charset="-78"/>
              </a:rPr>
              <a:t>فى</a:t>
            </a:r>
            <a:r>
              <a:rPr lang="ar-SA" sz="2800" dirty="0">
                <a:cs typeface="PT Bold Heading" panose="02010400000000000000" pitchFamily="2" charset="-78"/>
              </a:rPr>
              <a:t> عالم العلاج والدواء كذلك على المعلم أن يبحث عن الجديد والمستحدث </a:t>
            </a:r>
            <a:r>
              <a:rPr lang="ar-SA" sz="2800" dirty="0" err="1">
                <a:cs typeface="PT Bold Heading" panose="02010400000000000000" pitchFamily="2" charset="-78"/>
              </a:rPr>
              <a:t>فى</a:t>
            </a:r>
            <a:r>
              <a:rPr lang="ar-SA" sz="2800" dirty="0">
                <a:cs typeface="PT Bold Heading" panose="02010400000000000000" pitchFamily="2" charset="-78"/>
              </a:rPr>
              <a:t> عالم التدريس والتقويم0 والمهنة </a:t>
            </a:r>
            <a:r>
              <a:rPr lang="ar-SA" sz="2800" dirty="0" err="1">
                <a:cs typeface="PT Bold Heading" panose="02010400000000000000" pitchFamily="2" charset="-78"/>
              </a:rPr>
              <a:t>التى</a:t>
            </a:r>
            <a:r>
              <a:rPr lang="ar-SA" sz="2800" dirty="0">
                <a:cs typeface="PT Bold Heading" panose="02010400000000000000" pitchFamily="2" charset="-78"/>
              </a:rPr>
              <a:t> تخصصنا فيها وتفرغنا لها تتهم بأنها من أقل المهن تجديداً وتطويراً0 ولهذا الاتهام أسانيده وحججه القوية، فلا ينكر أحد أن كثيراً من المعلمين يؤدون عملهم بطريقة روتينية تقليدية تغلب عليها اللفظية والإلقاء0 كما أن الكثير منهم يمتثل لضغوط المهنة من غير رغبة </a:t>
            </a:r>
            <a:r>
              <a:rPr lang="ar-SA" sz="2800" dirty="0" err="1">
                <a:cs typeface="PT Bold Heading" panose="02010400000000000000" pitchFamily="2" charset="-78"/>
              </a:rPr>
              <a:t>فى</a:t>
            </a:r>
            <a:r>
              <a:rPr lang="ar-SA" sz="2800" dirty="0">
                <a:cs typeface="PT Bold Heading" panose="02010400000000000000" pitchFamily="2" charset="-78"/>
              </a:rPr>
              <a:t> الإصلاح والتجديد0 </a:t>
            </a:r>
            <a:endParaRPr lang="en-US" sz="2800" dirty="0">
              <a:cs typeface="PT Bold Heading" panose="02010400000000000000" pitchFamily="2" charset="-78"/>
            </a:endParaRPr>
          </a:p>
          <a:p>
            <a:pPr algn="r"/>
            <a:r>
              <a:rPr lang="ar-SA" sz="2800" dirty="0">
                <a:cs typeface="PT Bold Heading" panose="02010400000000000000" pitchFamily="2" charset="-78"/>
              </a:rPr>
              <a:t>	ولهذا كم نحن </a:t>
            </a:r>
            <a:r>
              <a:rPr lang="ar-SA" sz="2800" dirty="0" err="1">
                <a:cs typeface="PT Bold Heading" panose="02010400000000000000" pitchFamily="2" charset="-78"/>
              </a:rPr>
              <a:t>فى</a:t>
            </a:r>
            <a:r>
              <a:rPr lang="ar-SA" sz="2800" dirty="0">
                <a:cs typeface="PT Bold Heading" panose="02010400000000000000" pitchFamily="2" charset="-78"/>
              </a:rPr>
              <a:t> حاجة ليس إلى قراءة الجديد، بل أيضاً </a:t>
            </a:r>
            <a:r>
              <a:rPr lang="ar-SA" sz="2800" dirty="0" err="1">
                <a:cs typeface="PT Bold Heading" panose="02010400000000000000" pitchFamily="2" charset="-78"/>
              </a:rPr>
              <a:t>للإطلاع</a:t>
            </a:r>
            <a:r>
              <a:rPr lang="ar-SA" sz="2800" dirty="0">
                <a:cs typeface="PT Bold Heading" panose="02010400000000000000" pitchFamily="2" charset="-78"/>
              </a:rPr>
              <a:t> على تجارب ومحاولات الزملاء </a:t>
            </a:r>
            <a:r>
              <a:rPr lang="ar-SA" sz="2800" dirty="0" err="1">
                <a:cs typeface="PT Bold Heading" panose="02010400000000000000" pitchFamily="2" charset="-78"/>
              </a:rPr>
              <a:t>فى</a:t>
            </a:r>
            <a:r>
              <a:rPr lang="ar-SA" sz="2800" dirty="0">
                <a:cs typeface="PT Bold Heading" panose="02010400000000000000" pitchFamily="2" charset="-78"/>
              </a:rPr>
              <a:t> داخل المدرسة وخارجها فلعل ذلك يقدم زاداً جديداً وتجارب طيبة0 </a:t>
            </a:r>
            <a:endParaRPr lang="en-US" sz="2800" dirty="0">
              <a:cs typeface="PT Bold Heading" panose="02010400000000000000" pitchFamily="2" charset="-78"/>
            </a:endParaRPr>
          </a:p>
          <a:p>
            <a:pPr algn="r"/>
            <a:r>
              <a:rPr lang="ar-SA" sz="2800" dirty="0">
                <a:cs typeface="PT Bold Heading" panose="02010400000000000000" pitchFamily="2" charset="-78"/>
              </a:rPr>
              <a:t/>
            </a:r>
            <a:br>
              <a:rPr lang="ar-SA" sz="2800" dirty="0">
                <a:cs typeface="PT Bold Heading" panose="02010400000000000000" pitchFamily="2" charset="-78"/>
              </a:rPr>
            </a:br>
            <a:endParaRPr lang="ar-EG" sz="28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8934994" cy="540974"/>
          </a:xfrm>
        </p:spPr>
        <p:txBody>
          <a:bodyPr>
            <a:normAutofit fontScale="90000"/>
          </a:bodyPr>
          <a:lstStyle/>
          <a:p>
            <a:r>
              <a:rPr lang="ar-SA" sz="4000" b="1" dirty="0">
                <a:solidFill>
                  <a:srgbClr val="FF0000"/>
                </a:solidFill>
                <a:cs typeface="PT Bold Heading" panose="02010400000000000000" pitchFamily="2" charset="-78"/>
              </a:rPr>
              <a:t>تابع أهمية دراسة المعلم لفلسفة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401675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r>
              <a:rPr lang="ar-SA" sz="3200" dirty="0">
                <a:cs typeface="PT Bold Heading" panose="02010400000000000000" pitchFamily="2" charset="-78"/>
              </a:rPr>
              <a:t>إذ </a:t>
            </a:r>
            <a:r>
              <a:rPr lang="ar-SA" sz="3200" dirty="0" err="1">
                <a:cs typeface="PT Bold Heading" panose="02010400000000000000" pitchFamily="2" charset="-78"/>
              </a:rPr>
              <a:t>ينبغى</a:t>
            </a:r>
            <a:r>
              <a:rPr lang="ar-SA" sz="3200" dirty="0">
                <a:cs typeface="PT Bold Heading" panose="02010400000000000000" pitchFamily="2" charset="-78"/>
              </a:rPr>
              <a:t> على المربين أن يختاروا بين أمرين : إما أن يتركوا لعملية التربية الحبل على الغارب </a:t>
            </a:r>
            <a:r>
              <a:rPr lang="ar-SA" sz="3200" dirty="0" err="1">
                <a:cs typeface="PT Bold Heading" panose="02010400000000000000" pitchFamily="2" charset="-78"/>
              </a:rPr>
              <a:t>أى</a:t>
            </a:r>
            <a:r>
              <a:rPr lang="ar-SA" sz="3200" dirty="0">
                <a:cs typeface="PT Bold Heading" panose="02010400000000000000" pitchFamily="2" charset="-78"/>
              </a:rPr>
              <a:t> يتركونها دون توجيه لها، وإما أن يعملوا على أن يكون لها توجيه هو بالضرورة فلسفى0 والأمر واضح بالطبع. ولم يكن من الغريب إذن أن يأخذ بالأمر </a:t>
            </a:r>
            <a:r>
              <a:rPr lang="ar-SA" sz="3200" dirty="0" err="1">
                <a:cs typeface="PT Bold Heading" panose="02010400000000000000" pitchFamily="2" charset="-78"/>
              </a:rPr>
              <a:t>الثانى</a:t>
            </a:r>
            <a:r>
              <a:rPr lang="ar-SA" sz="3200" dirty="0">
                <a:cs typeface="PT Bold Heading" panose="02010400000000000000" pitchFamily="2" charset="-78"/>
              </a:rPr>
              <a:t> فيلسوف </a:t>
            </a:r>
            <a:r>
              <a:rPr lang="ar-SA" sz="3200" dirty="0" err="1">
                <a:cs typeface="PT Bold Heading" panose="02010400000000000000" pitchFamily="2" charset="-78"/>
              </a:rPr>
              <a:t>تربوى</a:t>
            </a:r>
            <a:r>
              <a:rPr lang="ar-SA" sz="3200" dirty="0">
                <a:cs typeface="PT Bold Heading" panose="02010400000000000000" pitchFamily="2" charset="-78"/>
              </a:rPr>
              <a:t> كجون </a:t>
            </a:r>
            <a:r>
              <a:rPr lang="ar-SA" sz="3200" dirty="0" err="1">
                <a:cs typeface="PT Bold Heading" panose="02010400000000000000" pitchFamily="2" charset="-78"/>
              </a:rPr>
              <a:t>ديوى</a:t>
            </a:r>
            <a:r>
              <a:rPr lang="ar-SA" sz="3200" dirty="0">
                <a:cs typeface="PT Bold Heading" panose="02010400000000000000" pitchFamily="2" charset="-78"/>
              </a:rPr>
              <a:t> وهو </a:t>
            </a:r>
            <a:r>
              <a:rPr lang="ar-SA" sz="3200" dirty="0" err="1">
                <a:cs typeface="PT Bold Heading" panose="02010400000000000000" pitchFamily="2" charset="-78"/>
              </a:rPr>
              <a:t>فى</a:t>
            </a:r>
            <a:r>
              <a:rPr lang="ar-SA" sz="3200" dirty="0">
                <a:cs typeface="PT Bold Heading" panose="02010400000000000000" pitchFamily="2" charset="-78"/>
              </a:rPr>
              <a:t> ذلك يقول : "إن التربية عملية يمكن من خلالها تحقيق التحول </a:t>
            </a:r>
            <a:r>
              <a:rPr lang="ar-SA" sz="3200" dirty="0" err="1">
                <a:cs typeface="PT Bold Heading" panose="02010400000000000000" pitchFamily="2" charset="-78"/>
              </a:rPr>
              <a:t>الاجتماعى</a:t>
            </a:r>
            <a:r>
              <a:rPr lang="ar-SA" sz="3200" dirty="0">
                <a:cs typeface="PT Bold Heading" panose="02010400000000000000" pitchFamily="2" charset="-78"/>
              </a:rPr>
              <a:t> المطلوب". فالتربية إذن تصبح ترجمة لفلسفة هذا التحول </a:t>
            </a:r>
            <a:r>
              <a:rPr lang="ar-SA" sz="3200" dirty="0" err="1">
                <a:cs typeface="PT Bold Heading" panose="02010400000000000000" pitchFamily="2" charset="-78"/>
              </a:rPr>
              <a:t>الاجتماعى</a:t>
            </a:r>
            <a:r>
              <a:rPr lang="ar-SA" sz="3200" dirty="0">
                <a:cs typeface="PT Bold Heading" panose="02010400000000000000" pitchFamily="2" charset="-78"/>
              </a:rPr>
              <a:t> المطلوب </a:t>
            </a:r>
            <a:r>
              <a:rPr lang="ar-SA" sz="3200" dirty="0" err="1">
                <a:cs typeface="PT Bold Heading" panose="02010400000000000000" pitchFamily="2" charset="-78"/>
              </a:rPr>
              <a:t>فى</a:t>
            </a:r>
            <a:r>
              <a:rPr lang="ar-SA" sz="3200" dirty="0">
                <a:cs typeface="PT Bold Heading" panose="02010400000000000000" pitchFamily="2" charset="-78"/>
              </a:rPr>
              <a:t> مضمون </a:t>
            </a:r>
            <a:r>
              <a:rPr lang="ar-SA" sz="3200" dirty="0" err="1">
                <a:cs typeface="PT Bold Heading" panose="02010400000000000000" pitchFamily="2" charset="-78"/>
              </a:rPr>
              <a:t>تربوى</a:t>
            </a:r>
            <a:r>
              <a:rPr lang="ar-SA" sz="3200" dirty="0">
                <a:cs typeface="PT Bold Heading" panose="02010400000000000000" pitchFamily="2" charset="-78"/>
              </a:rPr>
              <a:t> مقصود0 </a:t>
            </a:r>
            <a:endParaRPr lang="en-US" sz="3200" dirty="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smtClean="0">
                <a:solidFill>
                  <a:srgbClr val="FF0000"/>
                </a:solidFill>
                <a:latin typeface="Impact" panose="020B0806030902050204" pitchFamily="34" charset="0"/>
                <a:ea typeface="+mn-ea"/>
                <a:cs typeface="PT Bold Heading" panose="02010400000000000000" pitchFamily="2" charset="-78"/>
              </a:rPr>
              <a:t>تمهيد</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870102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fontScale="92500" lnSpcReduction="10000"/>
          </a:bodyPr>
          <a:lstStyle/>
          <a:p>
            <a:pPr algn="r"/>
            <a:r>
              <a:rPr lang="ar-SA" sz="3200" dirty="0">
                <a:cs typeface="PT Bold Heading" panose="02010400000000000000" pitchFamily="2" charset="-78"/>
              </a:rPr>
              <a:t>ولا يكفى لأية فلسفة للتربية أن تقتصر على مجرد تحديد الأهداف السليمة للتربية0 ذلك أن أهداف التربية تظل غامضة وخالية من المعنى ما لم يُفصل المقصود بهذه الأهداف وتوضح الطرق الرئيسية لتحقيقها0 فمن الممكن مثلاً أن نتفق على أن من أهداف التربية تعويد المتعلم على التفكير </a:t>
            </a:r>
            <a:r>
              <a:rPr lang="ar-SA" sz="3200" dirty="0" err="1">
                <a:cs typeface="PT Bold Heading" panose="02010400000000000000" pitchFamily="2" charset="-78"/>
              </a:rPr>
              <a:t>النقدى</a:t>
            </a:r>
            <a:r>
              <a:rPr lang="ar-SA" sz="3200" dirty="0">
                <a:cs typeface="PT Bold Heading" panose="02010400000000000000" pitchFamily="2" charset="-78"/>
              </a:rPr>
              <a:t> بالنسبة للمعارف والمعلومات </a:t>
            </a:r>
            <a:r>
              <a:rPr lang="ar-SA" sz="3200" dirty="0" err="1">
                <a:cs typeface="PT Bold Heading" panose="02010400000000000000" pitchFamily="2" charset="-78"/>
              </a:rPr>
              <a:t>التى</a:t>
            </a:r>
            <a:r>
              <a:rPr lang="ar-SA" sz="3200" dirty="0">
                <a:cs typeface="PT Bold Heading" panose="02010400000000000000" pitchFamily="2" charset="-78"/>
              </a:rPr>
              <a:t> تقدم له0 ولكن ماذا نعنى بالتفكير </a:t>
            </a:r>
            <a:r>
              <a:rPr lang="ar-SA" sz="3200" dirty="0" err="1">
                <a:cs typeface="PT Bold Heading" panose="02010400000000000000" pitchFamily="2" charset="-78"/>
              </a:rPr>
              <a:t>النقدى</a:t>
            </a:r>
            <a:r>
              <a:rPr lang="ar-SA" sz="3200" dirty="0">
                <a:cs typeface="PT Bold Heading" panose="02010400000000000000" pitchFamily="2" charset="-78"/>
              </a:rPr>
              <a:t>؟ وهل يمكن اكتساب التلميذ القدرة على التفكير </a:t>
            </a:r>
            <a:r>
              <a:rPr lang="ar-SA" sz="3200" dirty="0" err="1">
                <a:cs typeface="PT Bold Heading" panose="02010400000000000000" pitchFamily="2" charset="-78"/>
              </a:rPr>
              <a:t>النقدى</a:t>
            </a:r>
            <a:r>
              <a:rPr lang="ar-SA" sz="3200" dirty="0">
                <a:cs typeface="PT Bold Heading" panose="02010400000000000000" pitchFamily="2" charset="-78"/>
              </a:rPr>
              <a:t> أو الناقد؟ وإذا كان الأمر كذلك فما </a:t>
            </a:r>
            <a:r>
              <a:rPr lang="ar-SA" sz="3200" dirty="0" err="1">
                <a:cs typeface="PT Bold Heading" panose="02010400000000000000" pitchFamily="2" charset="-78"/>
              </a:rPr>
              <a:t>هى</a:t>
            </a:r>
            <a:r>
              <a:rPr lang="ar-SA" sz="3200" dirty="0">
                <a:cs typeface="PT Bold Heading" panose="02010400000000000000" pitchFamily="2" charset="-78"/>
              </a:rPr>
              <a:t> أهم المعارف والمعلومات </a:t>
            </a:r>
            <a:r>
              <a:rPr lang="ar-SA" sz="3200" dirty="0" err="1">
                <a:cs typeface="PT Bold Heading" panose="02010400000000000000" pitchFamily="2" charset="-78"/>
              </a:rPr>
              <a:t>التى</a:t>
            </a:r>
            <a:r>
              <a:rPr lang="ar-SA" sz="3200" dirty="0">
                <a:cs typeface="PT Bold Heading" panose="02010400000000000000" pitchFamily="2" charset="-78"/>
              </a:rPr>
              <a:t> يجب أن يتعلمها؟ هل يمكن تدريس كل أنواع المعرفة؟ وهل يمكن تدريسها جميعاً بطريقة واحدة؟ هل يمكن مثلاً تدريس الأخلاق بنفس الطريقة </a:t>
            </a:r>
            <a:r>
              <a:rPr lang="ar-SA" sz="3200" dirty="0" err="1">
                <a:cs typeface="PT Bold Heading" panose="02010400000000000000" pitchFamily="2" charset="-78"/>
              </a:rPr>
              <a:t>التى</a:t>
            </a:r>
            <a:r>
              <a:rPr lang="ar-SA" sz="3200" dirty="0">
                <a:cs typeface="PT Bold Heading" panose="02010400000000000000" pitchFamily="2" charset="-78"/>
              </a:rPr>
              <a:t> تدرس بها الرياضيات؟ وهكذا فإننا إذا تأملنا أهمية التربية للحياة الإنسانية فإنه </a:t>
            </a:r>
            <a:r>
              <a:rPr lang="ar-SA" sz="3200" dirty="0" err="1">
                <a:cs typeface="PT Bold Heading" panose="02010400000000000000" pitchFamily="2" charset="-78"/>
              </a:rPr>
              <a:t>ينبغى</a:t>
            </a:r>
            <a:r>
              <a:rPr lang="ar-SA" sz="3200" dirty="0">
                <a:cs typeface="PT Bold Heading" panose="02010400000000000000" pitchFamily="2" charset="-78"/>
              </a:rPr>
              <a:t> عاجلاً أو آجلا أن نعرض للتربية بطريقة فلسفية.. وهكذا أيضاً تصبح فلسفة التربية ذات أهمية كبرى إذ عليها تعتمد كل القرارات التربوية الذكية0 </a:t>
            </a:r>
            <a:endParaRPr lang="en-US" sz="3200" dirty="0">
              <a:cs typeface="PT Bold Heading" panose="02010400000000000000" pitchFamily="2" charset="-78"/>
            </a:endParaRPr>
          </a:p>
          <a:p>
            <a:pPr algn="r"/>
            <a:r>
              <a:rPr lang="ar-SA" sz="3200" dirty="0">
                <a:cs typeface="PT Bold Heading" panose="02010400000000000000" pitchFamily="2" charset="-78"/>
              </a:rPr>
              <a:t>وهنا يجب أن نتساءل : ما الفلسفة؟ وما الذى نستطيع تقديمه للتربية؟</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a:solidFill>
                  <a:srgbClr val="FF0000"/>
                </a:solidFill>
                <a:latin typeface="Impact" panose="020B0806030902050204" pitchFamily="34" charset="0"/>
                <a:cs typeface="PT Bold Heading" panose="02010400000000000000" pitchFamily="2" charset="-78"/>
              </a:rPr>
              <a:t>تمهيد</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101105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dirty="0">
                <a:cs typeface="PT Bold Heading" panose="02010400000000000000" pitchFamily="2" charset="-78"/>
              </a:rPr>
              <a:t>تضع "فلسفة التربية"  قدمها الأولى </a:t>
            </a:r>
            <a:r>
              <a:rPr lang="ar-SA" sz="3200" dirty="0" err="1">
                <a:cs typeface="PT Bold Heading" panose="02010400000000000000" pitchFamily="2" charset="-78"/>
              </a:rPr>
              <a:t>فى</a:t>
            </a:r>
            <a:r>
              <a:rPr lang="ar-SA" sz="3200" dirty="0">
                <a:cs typeface="PT Bold Heading" panose="02010400000000000000" pitchFamily="2" charset="-78"/>
              </a:rPr>
              <a:t> مجال "الفلسفة"، فتستفيد من منهجها </a:t>
            </a:r>
            <a:r>
              <a:rPr lang="ar-SA" sz="3200" dirty="0" err="1">
                <a:cs typeface="PT Bold Heading" panose="02010400000000000000" pitchFamily="2" charset="-78"/>
              </a:rPr>
              <a:t>المنطقى</a:t>
            </a:r>
            <a:r>
              <a:rPr lang="ar-SA" sz="3200" dirty="0">
                <a:cs typeface="PT Bold Heading" panose="02010400000000000000" pitchFamily="2" charset="-78"/>
              </a:rPr>
              <a:t> </a:t>
            </a:r>
            <a:r>
              <a:rPr lang="ar-SA" sz="3200" dirty="0" err="1">
                <a:cs typeface="PT Bold Heading" panose="02010400000000000000" pitchFamily="2" charset="-78"/>
              </a:rPr>
              <a:t>والفكرى</a:t>
            </a:r>
            <a:r>
              <a:rPr lang="ar-SA" sz="3200" dirty="0">
                <a:cs typeface="PT Bold Heading" panose="02010400000000000000" pitchFamily="2" charset="-78"/>
              </a:rPr>
              <a:t> </a:t>
            </a:r>
            <a:r>
              <a:rPr lang="ar-SA" sz="3200" dirty="0" err="1">
                <a:cs typeface="PT Bold Heading" panose="02010400000000000000" pitchFamily="2" charset="-78"/>
              </a:rPr>
              <a:t>فى</a:t>
            </a:r>
            <a:r>
              <a:rPr lang="ar-SA" sz="3200" dirty="0">
                <a:cs typeface="PT Bold Heading" panose="02010400000000000000" pitchFamily="2" charset="-78"/>
              </a:rPr>
              <a:t> البحث عن "الحقيقة" </a:t>
            </a:r>
            <a:r>
              <a:rPr lang="ar-SA" sz="3200" dirty="0" err="1">
                <a:cs typeface="PT Bold Heading" panose="02010400000000000000" pitchFamily="2" charset="-78"/>
              </a:rPr>
              <a:t>فى</a:t>
            </a:r>
            <a:r>
              <a:rPr lang="ar-SA" sz="3200" dirty="0">
                <a:cs typeface="PT Bold Heading" panose="02010400000000000000" pitchFamily="2" charset="-78"/>
              </a:rPr>
              <a:t> القضايا والمسائل والمشاكل والأنشطة التربوية، وتضع قدمها الثانية </a:t>
            </a:r>
            <a:r>
              <a:rPr lang="ar-SA" sz="3200" dirty="0" err="1">
                <a:cs typeface="PT Bold Heading" panose="02010400000000000000" pitchFamily="2" charset="-78"/>
              </a:rPr>
              <a:t>فى</a:t>
            </a:r>
            <a:r>
              <a:rPr lang="ar-SA" sz="3200" dirty="0">
                <a:cs typeface="PT Bold Heading" panose="02010400000000000000" pitchFamily="2" charset="-78"/>
              </a:rPr>
              <a:t> مجال التربية </a:t>
            </a:r>
            <a:r>
              <a:rPr lang="ar-SA" sz="3200" dirty="0" err="1">
                <a:cs typeface="PT Bold Heading" panose="02010400000000000000" pitchFamily="2" charset="-78"/>
              </a:rPr>
              <a:t>لتستقى</a:t>
            </a:r>
            <a:r>
              <a:rPr lang="ar-SA" sz="3200" dirty="0">
                <a:cs typeface="PT Bold Heading" panose="02010400000000000000" pitchFamily="2" charset="-78"/>
              </a:rPr>
              <a:t> من خلاصة سيرها وتجاربها وخبراتها ونتائجها مجمل "المبادئ" و "المعتقدات" و"الدعائم" </a:t>
            </a:r>
            <a:r>
              <a:rPr lang="ar-SA" sz="3200" dirty="0" err="1">
                <a:cs typeface="PT Bold Heading" panose="02010400000000000000" pitchFamily="2" charset="-78"/>
              </a:rPr>
              <a:t>التى</a:t>
            </a:r>
            <a:r>
              <a:rPr lang="ar-SA" sz="3200" dirty="0">
                <a:cs typeface="PT Bold Heading" panose="02010400000000000000" pitchFamily="2" charset="-78"/>
              </a:rPr>
              <a:t> ترشد "العملية التربوية" وتساعدها على تحقيق غاياتها المرجوة </a:t>
            </a:r>
            <a:r>
              <a:rPr lang="ar-SA" sz="3200" dirty="0" err="1">
                <a:cs typeface="PT Bold Heading" panose="02010400000000000000" pitchFamily="2" charset="-78"/>
              </a:rPr>
              <a:t>فى</a:t>
            </a:r>
            <a:r>
              <a:rPr lang="ar-SA" sz="3200" dirty="0">
                <a:cs typeface="PT Bold Heading" panose="02010400000000000000" pitchFamily="2" charset="-78"/>
              </a:rPr>
              <a:t> تكوين "الشخصية الإنسانية" وتفاعلها </a:t>
            </a:r>
            <a:r>
              <a:rPr lang="ar-SA" sz="3200" dirty="0" err="1">
                <a:cs typeface="PT Bold Heading" panose="02010400000000000000" pitchFamily="2" charset="-78"/>
              </a:rPr>
              <a:t>الإيجابى</a:t>
            </a:r>
            <a:r>
              <a:rPr lang="ar-SA" sz="3200" dirty="0">
                <a:cs typeface="PT Bold Heading" panose="02010400000000000000" pitchFamily="2" charset="-78"/>
              </a:rPr>
              <a:t> المرغوب فيه مع محيطها </a:t>
            </a:r>
            <a:r>
              <a:rPr lang="ar-SA" sz="3200" dirty="0" err="1">
                <a:cs typeface="PT Bold Heading" panose="02010400000000000000" pitchFamily="2" charset="-78"/>
              </a:rPr>
              <a:t>الاجتماعى</a:t>
            </a:r>
            <a:r>
              <a:rPr lang="ar-SA" sz="3200" dirty="0">
                <a:cs typeface="PT Bold Heading" panose="02010400000000000000" pitchFamily="2" charset="-78"/>
              </a:rPr>
              <a:t> </a:t>
            </a:r>
            <a:r>
              <a:rPr lang="ar-SA" sz="3200" dirty="0" err="1">
                <a:cs typeface="PT Bold Heading" panose="02010400000000000000" pitchFamily="2" charset="-78"/>
              </a:rPr>
              <a:t>والطبيعى</a:t>
            </a:r>
            <a:r>
              <a:rPr lang="ar-SA" sz="3200" dirty="0">
                <a:cs typeface="PT Bold Heading" panose="02010400000000000000" pitchFamily="2" charset="-78"/>
              </a:rPr>
              <a:t>، وفق توازن </a:t>
            </a:r>
            <a:r>
              <a:rPr lang="ar-SA" sz="3200" dirty="0" err="1">
                <a:cs typeface="PT Bold Heading" panose="02010400000000000000" pitchFamily="2" charset="-78"/>
              </a:rPr>
              <a:t>عقلى</a:t>
            </a:r>
            <a:r>
              <a:rPr lang="ar-SA" sz="3200" dirty="0">
                <a:cs typeface="PT Bold Heading" panose="02010400000000000000" pitchFamily="2" charset="-78"/>
              </a:rPr>
              <a:t> ونفسى سليم، وتعادل </a:t>
            </a:r>
            <a:r>
              <a:rPr lang="ar-SA" sz="3200" dirty="0" err="1">
                <a:cs typeface="PT Bold Heading" panose="02010400000000000000" pitchFamily="2" charset="-78"/>
              </a:rPr>
              <a:t>روحى</a:t>
            </a:r>
            <a:r>
              <a:rPr lang="ar-SA" sz="3200" dirty="0">
                <a:cs typeface="PT Bold Heading" panose="02010400000000000000" pitchFamily="2" charset="-78"/>
              </a:rPr>
              <a:t> ومادى قويم0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dirty="0" smtClean="0">
                <a:solidFill>
                  <a:srgbClr val="FF0000"/>
                </a:solidFill>
                <a:cs typeface="PT Bold Heading" panose="02010400000000000000" pitchFamily="2" charset="-78"/>
              </a:rPr>
              <a:t>1- مفهوم </a:t>
            </a:r>
            <a:r>
              <a:rPr lang="ar-SA" dirty="0">
                <a:solidFill>
                  <a:srgbClr val="FF0000"/>
                </a:solidFill>
                <a:cs typeface="PT Bold Heading" panose="02010400000000000000" pitchFamily="2" charset="-78"/>
              </a:rPr>
              <a:t>فلسفة </a:t>
            </a:r>
            <a:r>
              <a:rPr lang="ar-SA" dirty="0" smtClean="0">
                <a:solidFill>
                  <a:srgbClr val="FF0000"/>
                </a:solidFill>
                <a:cs typeface="PT Bold Heading" panose="02010400000000000000" pitchFamily="2" charset="-78"/>
              </a:rPr>
              <a:t>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61731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lnSpcReduction="10000"/>
          </a:bodyPr>
          <a:lstStyle/>
          <a:p>
            <a:pPr algn="r"/>
            <a:r>
              <a:rPr lang="ar-SA" sz="3200" dirty="0">
                <a:solidFill>
                  <a:srgbClr val="FF0000"/>
                </a:solidFill>
                <a:cs typeface="PT Bold Heading" panose="02010400000000000000" pitchFamily="2" charset="-78"/>
              </a:rPr>
              <a:t>ومن التعريفات </a:t>
            </a:r>
            <a:r>
              <a:rPr lang="ar-SA" sz="3200" dirty="0" err="1">
                <a:solidFill>
                  <a:srgbClr val="FF0000"/>
                </a:solidFill>
                <a:cs typeface="PT Bold Heading" panose="02010400000000000000" pitchFamily="2" charset="-78"/>
              </a:rPr>
              <a:t>التى</a:t>
            </a:r>
            <a:r>
              <a:rPr lang="ar-SA" sz="3200" dirty="0">
                <a:solidFill>
                  <a:srgbClr val="FF0000"/>
                </a:solidFill>
                <a:cs typeface="PT Bold Heading" panose="02010400000000000000" pitchFamily="2" charset="-78"/>
              </a:rPr>
              <a:t> يمكن أن توضح معنى فلسفة التربية بشكل مبسط نذكر منها باختصار : </a:t>
            </a:r>
            <a:endParaRPr lang="en-US" sz="3200" dirty="0">
              <a:solidFill>
                <a:srgbClr val="FF0000"/>
              </a:solidFill>
              <a:cs typeface="PT Bold Heading" panose="02010400000000000000" pitchFamily="2" charset="-78"/>
            </a:endParaRPr>
          </a:p>
          <a:p>
            <a:pPr algn="r"/>
            <a:r>
              <a:rPr lang="ar-SA" sz="3200" dirty="0">
                <a:cs typeface="PT Bold Heading" panose="02010400000000000000" pitchFamily="2" charset="-78"/>
              </a:rPr>
              <a:t>1- أنها تطبيق للنظرة الفلسفية </a:t>
            </a:r>
            <a:r>
              <a:rPr lang="ar-SA" sz="3200" dirty="0" err="1">
                <a:cs typeface="PT Bold Heading" panose="02010400000000000000" pitchFamily="2" charset="-78"/>
              </a:rPr>
              <a:t>فى</a:t>
            </a:r>
            <a:r>
              <a:rPr lang="ar-SA" sz="3200" dirty="0">
                <a:cs typeface="PT Bold Heading" panose="02010400000000000000" pitchFamily="2" charset="-78"/>
              </a:rPr>
              <a:t> مجال التربية. </a:t>
            </a:r>
            <a:endParaRPr lang="en-US" sz="3200" dirty="0">
              <a:cs typeface="PT Bold Heading" panose="02010400000000000000" pitchFamily="2" charset="-78"/>
            </a:endParaRPr>
          </a:p>
          <a:p>
            <a:pPr algn="r"/>
            <a:r>
              <a:rPr lang="ar-SA" sz="3200" dirty="0">
                <a:cs typeface="PT Bold Heading" panose="02010400000000000000" pitchFamily="2" charset="-78"/>
              </a:rPr>
              <a:t>2-وهناك تعريف آخر لفلسفة التربية على أنها عبارة عن أفكار واتجاهات و تطبيقات تربوية منبثقة من نظريات فلسفية </a:t>
            </a:r>
            <a:r>
              <a:rPr lang="ar-SA" sz="3200" dirty="0" err="1">
                <a:cs typeface="PT Bold Heading" panose="02010400000000000000" pitchFamily="2" charset="-78"/>
              </a:rPr>
              <a:t>فى</a:t>
            </a:r>
            <a:r>
              <a:rPr lang="ar-SA" sz="3200" dirty="0">
                <a:cs typeface="PT Bold Heading" panose="02010400000000000000" pitchFamily="2" charset="-78"/>
              </a:rPr>
              <a:t> إطار </a:t>
            </a:r>
            <a:r>
              <a:rPr lang="ar-SA" sz="3200" dirty="0" err="1">
                <a:cs typeface="PT Bold Heading" panose="02010400000000000000" pitchFamily="2" charset="-78"/>
              </a:rPr>
              <a:t>ثقافى</a:t>
            </a:r>
            <a:r>
              <a:rPr lang="ar-SA" sz="3200" dirty="0">
                <a:cs typeface="PT Bold Heading" panose="02010400000000000000" pitchFamily="2" charset="-78"/>
              </a:rPr>
              <a:t> معين. </a:t>
            </a:r>
            <a:endParaRPr lang="en-US" sz="3200" dirty="0">
              <a:cs typeface="PT Bold Heading" panose="02010400000000000000" pitchFamily="2" charset="-78"/>
            </a:endParaRPr>
          </a:p>
          <a:p>
            <a:pPr algn="r"/>
            <a:r>
              <a:rPr lang="ar-SA" sz="3200" dirty="0">
                <a:cs typeface="PT Bold Heading" panose="02010400000000000000" pitchFamily="2" charset="-78"/>
              </a:rPr>
              <a:t>3-أو </a:t>
            </a:r>
            <a:r>
              <a:rPr lang="ar-SA" sz="3200" dirty="0" err="1">
                <a:cs typeface="PT Bold Heading" panose="02010400000000000000" pitchFamily="2" charset="-78"/>
              </a:rPr>
              <a:t>هى</a:t>
            </a:r>
            <a:r>
              <a:rPr lang="ar-SA" sz="3200" dirty="0">
                <a:cs typeface="PT Bold Heading" panose="02010400000000000000" pitchFamily="2" charset="-78"/>
              </a:rPr>
              <a:t> جملة من المفاهيم والمبادئ </a:t>
            </a:r>
            <a:r>
              <a:rPr lang="ar-SA" sz="3200" dirty="0" err="1">
                <a:cs typeface="PT Bold Heading" panose="02010400000000000000" pitchFamily="2" charset="-78"/>
              </a:rPr>
              <a:t>التى</a:t>
            </a:r>
            <a:r>
              <a:rPr lang="ar-SA" sz="3200" dirty="0">
                <a:cs typeface="PT Bold Heading" panose="02010400000000000000" pitchFamily="2" charset="-78"/>
              </a:rPr>
              <a:t> تهدف إلى إيجاد وحدة متناسقة متكاملة بين المظاهر المختلفة للعملية التربوية. </a:t>
            </a:r>
            <a:endParaRPr lang="en-US" sz="3200" dirty="0">
              <a:cs typeface="PT Bold Heading" panose="02010400000000000000" pitchFamily="2" charset="-78"/>
            </a:endParaRPr>
          </a:p>
          <a:p>
            <a:pPr algn="r"/>
            <a:r>
              <a:rPr lang="ar-SA" sz="3200" dirty="0">
                <a:cs typeface="PT Bold Heading" panose="02010400000000000000" pitchFamily="2" charset="-78"/>
              </a:rPr>
              <a:t>4-ويضع الدكتور عمر </a:t>
            </a:r>
            <a:r>
              <a:rPr lang="ar-SA" sz="3200" dirty="0" err="1">
                <a:cs typeface="PT Bold Heading" panose="02010400000000000000" pitchFamily="2" charset="-78"/>
              </a:rPr>
              <a:t>التومى</a:t>
            </a:r>
            <a:r>
              <a:rPr lang="ar-SA" sz="3200" dirty="0">
                <a:cs typeface="PT Bold Heading" panose="02010400000000000000" pitchFamily="2" charset="-78"/>
              </a:rPr>
              <a:t> </a:t>
            </a:r>
            <a:r>
              <a:rPr lang="ar-SA" sz="3200" dirty="0" err="1">
                <a:cs typeface="PT Bold Heading" panose="02010400000000000000" pitchFamily="2" charset="-78"/>
              </a:rPr>
              <a:t>الشيبانى</a:t>
            </a:r>
            <a:r>
              <a:rPr lang="ar-SA" sz="3200" dirty="0">
                <a:cs typeface="PT Bold Heading" panose="02010400000000000000" pitchFamily="2" charset="-78"/>
              </a:rPr>
              <a:t> تعريفاً لفلسفة التربية يتسم بقدر كبير من الشمول ويقرب المعنى </a:t>
            </a:r>
            <a:r>
              <a:rPr lang="ar-SA" sz="3200" dirty="0" err="1">
                <a:cs typeface="PT Bold Heading" panose="02010400000000000000" pitchFamily="2" charset="-78"/>
              </a:rPr>
              <a:t>فى</a:t>
            </a:r>
            <a:r>
              <a:rPr lang="ar-SA" sz="3200" dirty="0">
                <a:cs typeface="PT Bold Heading" panose="02010400000000000000" pitchFamily="2" charset="-78"/>
              </a:rPr>
              <a:t> وضوح فيقول "أنها مجموعة من المبادئ والمعتقدات والمفاهيم والمسلمات </a:t>
            </a:r>
            <a:r>
              <a:rPr lang="ar-SA" sz="3200" dirty="0" err="1">
                <a:cs typeface="PT Bold Heading" panose="02010400000000000000" pitchFamily="2" charset="-78"/>
              </a:rPr>
              <a:t>التى</a:t>
            </a:r>
            <a:r>
              <a:rPr lang="ar-SA" sz="3200" dirty="0">
                <a:cs typeface="PT Bold Heading" panose="02010400000000000000" pitchFamily="2" charset="-78"/>
              </a:rPr>
              <a:t> حددت </a:t>
            </a:r>
            <a:r>
              <a:rPr lang="ar-SA" sz="3200" dirty="0" err="1">
                <a:cs typeface="PT Bold Heading" panose="02010400000000000000" pitchFamily="2" charset="-78"/>
              </a:rPr>
              <a:t>فى</a:t>
            </a:r>
            <a:r>
              <a:rPr lang="ar-SA" sz="3200" dirty="0">
                <a:cs typeface="PT Bold Heading" panose="02010400000000000000" pitchFamily="2" charset="-78"/>
              </a:rPr>
              <a:t> شكل مترابط متناسق لتكون بمثابة المرشد والموجه للجهد </a:t>
            </a:r>
            <a:r>
              <a:rPr lang="ar-SA" sz="3200" dirty="0" err="1">
                <a:cs typeface="PT Bold Heading" panose="02010400000000000000" pitchFamily="2" charset="-78"/>
              </a:rPr>
              <a:t>التربوى</a:t>
            </a:r>
            <a:r>
              <a:rPr lang="ar-SA" sz="3200" dirty="0">
                <a:cs typeface="PT Bold Heading" panose="02010400000000000000" pitchFamily="2" charset="-78"/>
              </a:rPr>
              <a:t> والعملية التربوية بجميع جوانبها.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smtClean="0">
                <a:solidFill>
                  <a:srgbClr val="FF0000"/>
                </a:solidFill>
                <a:cs typeface="PT Bold Heading" panose="02010400000000000000" pitchFamily="2" charset="-78"/>
              </a:rPr>
              <a:t>تابع مفهوم </a:t>
            </a:r>
            <a:r>
              <a:rPr lang="ar-SA" sz="4000" dirty="0">
                <a:solidFill>
                  <a:srgbClr val="FF0000"/>
                </a:solidFill>
                <a:cs typeface="PT Bold Heading" panose="02010400000000000000" pitchFamily="2" charset="-78"/>
              </a:rPr>
              <a:t>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4222484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9863" y="1254034"/>
            <a:ext cx="10850880" cy="5486400"/>
          </a:xfrm>
        </p:spPr>
        <p:txBody>
          <a:bodyPr>
            <a:normAutofit/>
          </a:bodyPr>
          <a:lstStyle/>
          <a:p>
            <a:pPr algn="r"/>
            <a:r>
              <a:rPr lang="ar-SA" sz="3200" b="1" dirty="0">
                <a:cs typeface="PT Bold Heading" panose="02010400000000000000" pitchFamily="2" charset="-78"/>
              </a:rPr>
              <a:t>وعموماً فإن أهمية فلسفة التربية تتمثل </a:t>
            </a:r>
            <a:r>
              <a:rPr lang="ar-SA" sz="3200" b="1" dirty="0" err="1">
                <a:cs typeface="PT Bold Heading" panose="02010400000000000000" pitchFamily="2" charset="-78"/>
              </a:rPr>
              <a:t>فى</a:t>
            </a:r>
            <a:r>
              <a:rPr lang="ar-SA" sz="3200" b="1" dirty="0">
                <a:cs typeface="PT Bold Heading" panose="02010400000000000000" pitchFamily="2" charset="-78"/>
              </a:rPr>
              <a:t> أنها : </a:t>
            </a:r>
            <a:endParaRPr lang="en-US" sz="3200" dirty="0">
              <a:cs typeface="PT Bold Heading" panose="02010400000000000000" pitchFamily="2" charset="-78"/>
            </a:endParaRPr>
          </a:p>
          <a:p>
            <a:pPr algn="r"/>
            <a:r>
              <a:rPr lang="ar-SA" sz="3200" dirty="0">
                <a:cs typeface="PT Bold Heading" panose="02010400000000000000" pitchFamily="2" charset="-78"/>
              </a:rPr>
              <a:t>*  تساعد الآباء والمربين على فهم المشاكل والقضايا التربوية. </a:t>
            </a:r>
            <a:endParaRPr lang="en-US" sz="3200" dirty="0">
              <a:cs typeface="PT Bold Heading" panose="02010400000000000000" pitchFamily="2" charset="-78"/>
            </a:endParaRPr>
          </a:p>
          <a:p>
            <a:pPr algn="r"/>
            <a:r>
              <a:rPr lang="ar-SA" sz="3200" dirty="0">
                <a:cs typeface="PT Bold Heading" panose="02010400000000000000" pitchFamily="2" charset="-78"/>
              </a:rPr>
              <a:t>* تساعدهم على معرفة أسبابها.</a:t>
            </a:r>
            <a:endParaRPr lang="en-US" sz="3200" dirty="0">
              <a:cs typeface="PT Bold Heading" panose="02010400000000000000" pitchFamily="2" charset="-78"/>
            </a:endParaRPr>
          </a:p>
          <a:p>
            <a:pPr algn="r"/>
            <a:r>
              <a:rPr lang="ar-SA" sz="3200" dirty="0">
                <a:cs typeface="PT Bold Heading" panose="02010400000000000000" pitchFamily="2" charset="-78"/>
              </a:rPr>
              <a:t>* تمكنهم من وضع أنجح الحلول لها.</a:t>
            </a:r>
            <a:endParaRPr lang="en-US" sz="3200" dirty="0">
              <a:cs typeface="PT Bold Heading" panose="02010400000000000000" pitchFamily="2" charset="-78"/>
            </a:endParaRPr>
          </a:p>
          <a:p>
            <a:pPr algn="r"/>
            <a:r>
              <a:rPr lang="ar-SA" sz="3200" dirty="0">
                <a:cs typeface="PT Bold Heading" panose="02010400000000000000" pitchFamily="2" charset="-78"/>
              </a:rPr>
              <a:t>* وتيسر لهم تحديد المفاهيم الصحيحة للتربية ورسم الأهداف </a:t>
            </a:r>
            <a:r>
              <a:rPr lang="ar-SA" sz="3200" dirty="0" err="1">
                <a:cs typeface="PT Bold Heading" panose="02010400000000000000" pitchFamily="2" charset="-78"/>
              </a:rPr>
              <a:t>التى</a:t>
            </a:r>
            <a:r>
              <a:rPr lang="ar-SA" sz="3200" dirty="0">
                <a:cs typeface="PT Bold Heading" panose="02010400000000000000" pitchFamily="2" charset="-78"/>
              </a:rPr>
              <a:t> يراد بلوغها من العلمية لتربوية على المستوى </a:t>
            </a:r>
            <a:r>
              <a:rPr lang="ar-SA" sz="3200" dirty="0" err="1">
                <a:cs typeface="PT Bold Heading" panose="02010400000000000000" pitchFamily="2" charset="-78"/>
              </a:rPr>
              <a:t>الفردى</a:t>
            </a:r>
            <a:r>
              <a:rPr lang="ar-SA" sz="3200" dirty="0">
                <a:cs typeface="PT Bold Heading" panose="02010400000000000000" pitchFamily="2" charset="-78"/>
              </a:rPr>
              <a:t> </a:t>
            </a:r>
            <a:r>
              <a:rPr lang="ar-SA" sz="3200" dirty="0" err="1">
                <a:cs typeface="PT Bold Heading" panose="02010400000000000000" pitchFamily="2" charset="-78"/>
              </a:rPr>
              <a:t>والاجتماعى</a:t>
            </a:r>
            <a:r>
              <a:rPr lang="ar-SA" sz="3200" dirty="0">
                <a:cs typeface="PT Bold Heading" panose="02010400000000000000" pitchFamily="2" charset="-78"/>
              </a:rPr>
              <a:t>.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079863" y="86043"/>
            <a:ext cx="9144000" cy="1019946"/>
          </a:xfrm>
        </p:spPr>
        <p:txBody>
          <a:bodyPr>
            <a:normAutofit/>
          </a:bodyPr>
          <a:lstStyle/>
          <a:p>
            <a:r>
              <a:rPr lang="ar-SA" sz="4000" dirty="0">
                <a:solidFill>
                  <a:srgbClr val="FF0000"/>
                </a:solidFill>
                <a:cs typeface="PT Bold Heading" panose="02010400000000000000" pitchFamily="2" charset="-78"/>
              </a:rPr>
              <a:t>تابع مفهوم فلسفة التربية</a:t>
            </a:r>
            <a:endParaRPr lang="ar-EG" sz="40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912075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5256</Words>
  <Application>Microsoft Office PowerPoint</Application>
  <PresentationFormat>شاشة عريضة</PresentationFormat>
  <Paragraphs>236</Paragraphs>
  <Slides>45</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45</vt:i4>
      </vt:variant>
    </vt:vector>
  </HeadingPairs>
  <TitlesOfParts>
    <vt:vector size="53" baseType="lpstr">
      <vt:lpstr>Arial</vt:lpstr>
      <vt:lpstr>Calibri</vt:lpstr>
      <vt:lpstr>Calibri Light</vt:lpstr>
      <vt:lpstr>Impact</vt:lpstr>
      <vt:lpstr>PT Bold Heading</vt:lpstr>
      <vt:lpstr>PT Simple Bold Ruled</vt:lpstr>
      <vt:lpstr>Times New Roman</vt:lpstr>
      <vt:lpstr>نسق Office</vt:lpstr>
      <vt:lpstr>عرض تقديمي في PowerPoint</vt:lpstr>
      <vt:lpstr>عرض تقديمي في PowerPoint</vt:lpstr>
      <vt:lpstr>تابع فلسفة التربية</vt:lpstr>
      <vt:lpstr>تمهيد</vt:lpstr>
      <vt:lpstr>تمهيد</vt:lpstr>
      <vt:lpstr>تمهيد</vt:lpstr>
      <vt:lpstr>1- مفهوم فلسفة التربية</vt:lpstr>
      <vt:lpstr>تابع مفهوم فلسفة التربية</vt:lpstr>
      <vt:lpstr>تابع مفهوم فلسفة التربية</vt:lpstr>
      <vt:lpstr>2-العلاقة بين الفلسفة والتربية</vt:lpstr>
      <vt:lpstr>تابع العلاقة بين الفلسفة والتربية</vt:lpstr>
      <vt:lpstr>عرض تقديمي في PowerPoint</vt:lpstr>
      <vt:lpstr>3-خصائص منهج فلسفة التربية </vt:lpstr>
      <vt:lpstr>تابع خصائص منهج فلسفة التربية </vt:lpstr>
      <vt:lpstr>تابع خصائص منهج فلسفة التربية </vt:lpstr>
      <vt:lpstr>تابع خصائص منهج فلسفة التربية </vt:lpstr>
      <vt:lpstr>تابع خصائص منهج فلسفة التربية </vt:lpstr>
      <vt:lpstr>تابع خصائص منهج فلسفة التربية </vt:lpstr>
      <vt:lpstr>4-اتجاهات فلسفة التربية</vt:lpstr>
      <vt:lpstr>تابع اتجاهات فلسفة التربية</vt:lpstr>
      <vt:lpstr>تابع اتجاهات فلسفة التربية</vt:lpstr>
      <vt:lpstr>تابع اتجاهات فلسفة التربية</vt:lpstr>
      <vt:lpstr>تابع اتجاهات فلسفة التربية</vt:lpstr>
      <vt:lpstr>5-وظائف فلسفة التربية</vt:lpstr>
      <vt:lpstr>تابع وظائف فلسفة التربية</vt:lpstr>
      <vt:lpstr>تابع وظائف فلسفة التربية</vt:lpstr>
      <vt:lpstr>تابع وظائف فلسفة التربية</vt:lpstr>
      <vt:lpstr>تابع وظائف فلسفة التربية</vt:lpstr>
      <vt:lpstr>عرض تقديمي في PowerPoint</vt:lpstr>
      <vt:lpstr>تابع وظائف فلسفة التربية</vt:lpstr>
      <vt:lpstr>تابع وظائف فلسفة التربية</vt:lpstr>
      <vt:lpstr>تابع وظائف فلسفة التربية</vt:lpstr>
      <vt:lpstr>تابع وظائف فلسفة التربية</vt:lpstr>
      <vt:lpstr>تابع وظائف فلسفة التربية</vt:lpstr>
      <vt:lpstr>تابع وظائف فلسفة التربية</vt:lpstr>
      <vt:lpstr>وظائف فلسفة التربية</vt:lpstr>
      <vt:lpstr>تابع وظائف فلسفة التربية</vt:lpstr>
      <vt:lpstr>6-أساليب دراسة فلسفة التربية : </vt:lpstr>
      <vt:lpstr>تابع أساليب دراسة فلسفة التربية</vt:lpstr>
      <vt:lpstr>7-أهمية دراسة المعلم لفلسفة التربية</vt:lpstr>
      <vt:lpstr>تابع أهمية دراسة المعلم لفلسفة التربية</vt:lpstr>
      <vt:lpstr>تابع أهمية دراسة المعلم لفلسفة التربية</vt:lpstr>
      <vt:lpstr>تابع أهمية دراسة المعلم لفلسفة التربية</vt:lpstr>
      <vt:lpstr>تابع أهمية دراسة المعلم لفلسفة التربية</vt:lpstr>
      <vt:lpstr>تابع أهمية دراسة المعلم لفلسفة التربية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هاني يونس</dc:creator>
  <cp:lastModifiedBy>هاني يونس</cp:lastModifiedBy>
  <cp:revision>12</cp:revision>
  <dcterms:created xsi:type="dcterms:W3CDTF">2020-03-15T20:01:20Z</dcterms:created>
  <dcterms:modified xsi:type="dcterms:W3CDTF">2020-03-17T18:32:32Z</dcterms:modified>
</cp:coreProperties>
</file>